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565" r:id="rId2"/>
    <p:sldId id="273" r:id="rId3"/>
    <p:sldId id="556" r:id="rId4"/>
    <p:sldId id="514" r:id="rId5"/>
    <p:sldId id="541" r:id="rId6"/>
    <p:sldId id="544" r:id="rId7"/>
    <p:sldId id="566" r:id="rId8"/>
    <p:sldId id="532" r:id="rId9"/>
    <p:sldId id="559" r:id="rId10"/>
    <p:sldId id="558" r:id="rId11"/>
    <p:sldId id="562" r:id="rId12"/>
    <p:sldId id="563" r:id="rId13"/>
    <p:sldId id="564" r:id="rId14"/>
    <p:sldId id="545" r:id="rId15"/>
    <p:sldId id="567" r:id="rId16"/>
    <p:sldId id="533" r:id="rId17"/>
    <p:sldId id="569" r:id="rId18"/>
    <p:sldId id="570" r:id="rId19"/>
    <p:sldId id="571" r:id="rId20"/>
    <p:sldId id="572" r:id="rId21"/>
    <p:sldId id="573" r:id="rId22"/>
    <p:sldId id="574" r:id="rId23"/>
    <p:sldId id="575" r:id="rId24"/>
    <p:sldId id="568" r:id="rId25"/>
    <p:sldId id="550" r:id="rId26"/>
    <p:sldId id="552" r:id="rId27"/>
    <p:sldId id="557"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003F87"/>
    <a:srgbClr val="2F5597"/>
    <a:srgbClr val="8DA1C4"/>
    <a:srgbClr val="182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showGuides="1">
      <p:cViewPr varScale="1">
        <p:scale>
          <a:sx n="82" d="100"/>
          <a:sy n="82" d="100"/>
        </p:scale>
        <p:origin x="52" y="18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3761342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1597328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269255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223111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814814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2309783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1318432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3686848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17</a:t>
            </a:fld>
            <a:endParaRPr lang="zh-CN" altLang="en-US"/>
          </a:p>
        </p:txBody>
      </p:sp>
    </p:spTree>
    <p:extLst>
      <p:ext uri="{BB962C8B-B14F-4D97-AF65-F5344CB8AC3E}">
        <p14:creationId xmlns:p14="http://schemas.microsoft.com/office/powerpoint/2010/main" val="242778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18</a:t>
            </a:fld>
            <a:endParaRPr lang="zh-CN" altLang="en-US"/>
          </a:p>
        </p:txBody>
      </p:sp>
    </p:spTree>
    <p:extLst>
      <p:ext uri="{BB962C8B-B14F-4D97-AF65-F5344CB8AC3E}">
        <p14:creationId xmlns:p14="http://schemas.microsoft.com/office/powerpoint/2010/main" val="473831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一号信号灯将设于藕坊南路与宜山路交汇十字路口，非机动车主要为离教方向的直行及左转方向，进教方向的直行及右转方向，其中非机动车离教直行方向始终开放，而</a:t>
            </a:r>
            <a:r>
              <a:rPr lang="en-US" altLang="zh-CN" dirty="0"/>
              <a:t>[</a:t>
            </a:r>
            <a:r>
              <a:rPr lang="zh-CN" altLang="en-US" dirty="0"/>
              <a:t>入教右转，离教左转</a:t>
            </a:r>
            <a:r>
              <a:rPr lang="en-US" altLang="zh-CN" dirty="0"/>
              <a:t>]</a:t>
            </a:r>
            <a:r>
              <a:rPr lang="zh-CN" altLang="en-US" dirty="0"/>
              <a:t>与入教直行方向交替通过；其中，入教直行方向车辆相对较少，我们选择为此分配较少时间。而该路口也会有机动车通行，在此期间，我们选择根据机动车车流量，适度安插非机动车全封闭通行时间令其通过。</a:t>
            </a:r>
          </a:p>
          <a:p>
            <a:endParaRPr lang="zh-CN" altLang="en-US" dirty="0"/>
          </a:p>
          <a:p>
            <a:r>
              <a:rPr lang="zh-CN" altLang="en-US" dirty="0"/>
              <a:t>二号信号灯处于东一出入口，主要冲突为离东一方向与离教方向直行车流的交汇会出现阻塞，我们会根据藕坊南路与宜山路交汇十字路口与图书馆出入口部分的车流量进行判断，当高于某阈值时，将优先直行车流通过。</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19</a:t>
            </a:fld>
            <a:endParaRPr lang="zh-CN" altLang="en-US"/>
          </a:p>
        </p:txBody>
      </p:sp>
    </p:spTree>
    <p:extLst>
      <p:ext uri="{BB962C8B-B14F-4D97-AF65-F5344CB8AC3E}">
        <p14:creationId xmlns:p14="http://schemas.microsoft.com/office/powerpoint/2010/main" val="396859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20</a:t>
            </a:fld>
            <a:endParaRPr lang="zh-CN" altLang="en-US"/>
          </a:p>
        </p:txBody>
      </p:sp>
    </p:spTree>
    <p:extLst>
      <p:ext uri="{BB962C8B-B14F-4D97-AF65-F5344CB8AC3E}">
        <p14:creationId xmlns:p14="http://schemas.microsoft.com/office/powerpoint/2010/main" val="334088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两灯相背放置，分别朝向南北方向，显示内容也相反。当需要将潮汐车道设置为由北向南通行时，向北的指示灯亮允许通行，向南的指示灯则亮禁止通行标志；当设置为由南向北通行，只需将两灯的信号反向；而在非高峰期，直接熄灭信号灯即可。信号控制则只需根据潮汐车道的时间安排设置自动启动，或接入信号灯系统接受统一控制。</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21</a:t>
            </a:fld>
            <a:endParaRPr lang="zh-CN" altLang="en-US"/>
          </a:p>
        </p:txBody>
      </p:sp>
    </p:spTree>
    <p:extLst>
      <p:ext uri="{BB962C8B-B14F-4D97-AF65-F5344CB8AC3E}">
        <p14:creationId xmlns:p14="http://schemas.microsoft.com/office/powerpoint/2010/main" val="1328225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22</a:t>
            </a:fld>
            <a:endParaRPr lang="zh-CN" altLang="en-US"/>
          </a:p>
        </p:txBody>
      </p:sp>
    </p:spTree>
    <p:extLst>
      <p:ext uri="{BB962C8B-B14F-4D97-AF65-F5344CB8AC3E}">
        <p14:creationId xmlns:p14="http://schemas.microsoft.com/office/powerpoint/2010/main" val="3352829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23</a:t>
            </a:fld>
            <a:endParaRPr lang="zh-CN" altLang="en-US"/>
          </a:p>
        </p:txBody>
      </p:sp>
    </p:spTree>
    <p:extLst>
      <p:ext uri="{BB962C8B-B14F-4D97-AF65-F5344CB8AC3E}">
        <p14:creationId xmlns:p14="http://schemas.microsoft.com/office/powerpoint/2010/main" val="233542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24</a:t>
            </a:fld>
            <a:endParaRPr lang="zh-CN" altLang="en-US"/>
          </a:p>
        </p:txBody>
      </p:sp>
    </p:spTree>
    <p:extLst>
      <p:ext uri="{BB962C8B-B14F-4D97-AF65-F5344CB8AC3E}">
        <p14:creationId xmlns:p14="http://schemas.microsoft.com/office/powerpoint/2010/main" val="354966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25</a:t>
            </a:fld>
            <a:endParaRPr lang="zh-CN" altLang="en-US"/>
          </a:p>
        </p:txBody>
      </p:sp>
    </p:spTree>
    <p:extLst>
      <p:ext uri="{BB962C8B-B14F-4D97-AF65-F5344CB8AC3E}">
        <p14:creationId xmlns:p14="http://schemas.microsoft.com/office/powerpoint/2010/main" val="2549454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26</a:t>
            </a:fld>
            <a:endParaRPr lang="zh-CN" altLang="en-US"/>
          </a:p>
        </p:txBody>
      </p:sp>
    </p:spTree>
    <p:extLst>
      <p:ext uri="{BB962C8B-B14F-4D97-AF65-F5344CB8AC3E}">
        <p14:creationId xmlns:p14="http://schemas.microsoft.com/office/powerpoint/2010/main" val="2603056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27</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2585151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151641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403045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154263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3989585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85326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150DE5AE-854A-4B80-820C-1ACCD978BA3B}" type="datetimeFigureOut">
              <a:rPr lang="zh-CN" altLang="en-US" smtClean="0"/>
              <a:t>2021/11/5</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2021/11/5</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sv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10.svg"/><Relationship Id="rId9" Type="http://schemas.openxmlformats.org/officeDocument/2006/relationships/image" Target="../media/image49.jpe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Tree>
    <p:extLst>
      <p:ext uri="{BB962C8B-B14F-4D97-AF65-F5344CB8AC3E}">
        <p14:creationId xmlns:p14="http://schemas.microsoft.com/office/powerpoint/2010/main" val="46110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6" name="标题 1">
            <a:extLst>
              <a:ext uri="{FF2B5EF4-FFF2-40B4-BE49-F238E27FC236}">
                <a16:creationId xmlns:a16="http://schemas.microsoft.com/office/drawing/2014/main" id="{5A7387AC-55E8-4BD8-935C-718640249031}"/>
              </a:ext>
            </a:extLst>
          </p:cNvPr>
          <p:cNvSpPr txBox="1">
            <a:spLocks/>
          </p:cNvSpPr>
          <p:nvPr/>
        </p:nvSpPr>
        <p:spPr>
          <a:xfrm>
            <a:off x="921892" y="8416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PCM(part confidence maps)</a:t>
            </a:r>
            <a:endParaRPr lang="zh-CN" altLang="en-US" dirty="0"/>
          </a:p>
        </p:txBody>
      </p:sp>
      <p:sp>
        <p:nvSpPr>
          <p:cNvPr id="17" name="内容占位符 2">
            <a:extLst>
              <a:ext uri="{FF2B5EF4-FFF2-40B4-BE49-F238E27FC236}">
                <a16:creationId xmlns:a16="http://schemas.microsoft.com/office/drawing/2014/main" id="{BADBBDEA-4DC4-4E8A-BDE7-33E8279E3C60}"/>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部分置信图是根据检测出的关键点生成</a:t>
            </a:r>
            <a:r>
              <a:rPr lang="en-US" altLang="zh-CN"/>
              <a:t>ground truch</a:t>
            </a:r>
            <a:r>
              <a:rPr lang="zh-CN" altLang="en-US"/>
              <a:t>置信图，每一张图表示身体的一个特定部位在图像中某点的可能性，再通过</a:t>
            </a:r>
            <a:r>
              <a:rPr lang="en-US" altLang="zh-CN"/>
              <a:t>non-maximum suppression</a:t>
            </a:r>
            <a:r>
              <a:rPr lang="zh-CN" altLang="en-US"/>
              <a:t>进行处理，最终在某一个范围内只保留一个可能性最大的值，这个点就是推测的关键点位置；</a:t>
            </a:r>
            <a:endParaRPr lang="en-US" altLang="zh-CN"/>
          </a:p>
          <a:p>
            <a:r>
              <a:rPr lang="zh-CN" altLang="en-US"/>
              <a:t>不同人有不同的关节点，因此会产生很多的推测值，也有产生很多的预测曲线，如图</a:t>
            </a:r>
            <a:endParaRPr lang="zh-CN" altLang="en-US" dirty="0"/>
          </a:p>
        </p:txBody>
      </p:sp>
      <p:pic>
        <p:nvPicPr>
          <p:cNvPr id="3" name="图片 2">
            <a:extLst>
              <a:ext uri="{FF2B5EF4-FFF2-40B4-BE49-F238E27FC236}">
                <a16:creationId xmlns:a16="http://schemas.microsoft.com/office/drawing/2014/main" id="{F26D5335-CFE1-465F-B39C-11E9F31D3827}"/>
              </a:ext>
            </a:extLst>
          </p:cNvPr>
          <p:cNvPicPr>
            <a:picLocks noChangeAspect="1"/>
          </p:cNvPicPr>
          <p:nvPr/>
        </p:nvPicPr>
        <p:blipFill>
          <a:blip r:embed="rId5"/>
          <a:stretch>
            <a:fillRect/>
          </a:stretch>
        </p:blipFill>
        <p:spPr>
          <a:xfrm>
            <a:off x="4590901" y="3886081"/>
            <a:ext cx="6078239" cy="2743438"/>
          </a:xfrm>
          <a:prstGeom prst="rect">
            <a:avLst/>
          </a:prstGeom>
        </p:spPr>
      </p:pic>
    </p:spTree>
    <p:extLst>
      <p:ext uri="{BB962C8B-B14F-4D97-AF65-F5344CB8AC3E}">
        <p14:creationId xmlns:p14="http://schemas.microsoft.com/office/powerpoint/2010/main" val="112671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8" name="标题 1">
            <a:extLst>
              <a:ext uri="{FF2B5EF4-FFF2-40B4-BE49-F238E27FC236}">
                <a16:creationId xmlns:a16="http://schemas.microsoft.com/office/drawing/2014/main" id="{296375F0-8B83-4234-8700-30361CECEA9F}"/>
              </a:ext>
            </a:extLst>
          </p:cNvPr>
          <p:cNvSpPr txBox="1">
            <a:spLocks/>
          </p:cNvSpPr>
          <p:nvPr/>
        </p:nvSpPr>
        <p:spPr>
          <a:xfrm>
            <a:off x="838200" y="6651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PAF(part affinity fields)</a:t>
            </a:r>
            <a:endParaRPr lang="zh-CN" altLang="en-US" dirty="0"/>
          </a:p>
        </p:txBody>
      </p:sp>
      <p:sp>
        <p:nvSpPr>
          <p:cNvPr id="19" name="内容占位符 2">
            <a:extLst>
              <a:ext uri="{FF2B5EF4-FFF2-40B4-BE49-F238E27FC236}">
                <a16:creationId xmlns:a16="http://schemas.microsoft.com/office/drawing/2014/main" id="{26786AE4-2C8E-4050-8A18-2074657F4C95}"/>
              </a:ext>
            </a:extLst>
          </p:cNvPr>
          <p:cNvSpPr txBox="1">
            <a:spLocks/>
          </p:cNvSpPr>
          <p:nvPr/>
        </p:nvSpPr>
        <p:spPr>
          <a:xfrm>
            <a:off x="838200" y="212568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部分亲和场是</a:t>
            </a:r>
            <a:r>
              <a:rPr lang="en-US" altLang="zh-CN"/>
              <a:t>openpose</a:t>
            </a:r>
            <a:r>
              <a:rPr lang="zh-CN" altLang="en-US"/>
              <a:t>的核心。</a:t>
            </a:r>
            <a:r>
              <a:rPr lang="en-US" altLang="zh-CN"/>
              <a:t>PAFs</a:t>
            </a:r>
            <a:r>
              <a:rPr lang="zh-CN" altLang="en-US"/>
              <a:t>计算肢体区域之间的位置信息和方向信息，每部分的肢体都有对应的部分亲和场，比如小臂关节之间会有表示小臂位置与方向的亲和场，如果点</a:t>
            </a:r>
            <a:r>
              <a:rPr lang="en-US" altLang="zh-CN"/>
              <a:t>p</a:t>
            </a:r>
            <a:r>
              <a:rPr lang="zh-CN" altLang="en-US"/>
              <a:t>落在该亲和场内，则值等于该部位的单位向量，若</a:t>
            </a:r>
            <a:r>
              <a:rPr lang="en-US" altLang="zh-CN"/>
              <a:t>p</a:t>
            </a:r>
            <a:r>
              <a:rPr lang="zh-CN" altLang="en-US"/>
              <a:t>不在该区域内，则值为</a:t>
            </a:r>
            <a:r>
              <a:rPr lang="en-US" altLang="zh-CN"/>
              <a:t>0</a:t>
            </a:r>
          </a:p>
          <a:p>
            <a:r>
              <a:rPr lang="zh-CN" altLang="en-US"/>
              <a:t>如果画面出出现多人时，则该部分的亲和场等于各个关节亲和场信息的和除以总的关节的数量</a:t>
            </a:r>
            <a:endParaRPr lang="zh-CN" altLang="en-US" dirty="0"/>
          </a:p>
        </p:txBody>
      </p:sp>
      <p:pic>
        <p:nvPicPr>
          <p:cNvPr id="20" name="图片 19">
            <a:extLst>
              <a:ext uri="{FF2B5EF4-FFF2-40B4-BE49-F238E27FC236}">
                <a16:creationId xmlns:a16="http://schemas.microsoft.com/office/drawing/2014/main" id="{0A88FB4F-C243-46F9-9AC5-9EFFFB925B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4380" y="4784612"/>
            <a:ext cx="3524250" cy="1704975"/>
          </a:xfrm>
          <a:prstGeom prst="rect">
            <a:avLst/>
          </a:prstGeom>
        </p:spPr>
      </p:pic>
    </p:spTree>
    <p:extLst>
      <p:ext uri="{BB962C8B-B14F-4D97-AF65-F5344CB8AC3E}">
        <p14:creationId xmlns:p14="http://schemas.microsoft.com/office/powerpoint/2010/main" val="309142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标题 1">
            <a:extLst>
              <a:ext uri="{FF2B5EF4-FFF2-40B4-BE49-F238E27FC236}">
                <a16:creationId xmlns:a16="http://schemas.microsoft.com/office/drawing/2014/main" id="{89B20A24-6619-471B-BBEC-ABEF84525E31}"/>
              </a:ext>
            </a:extLst>
          </p:cNvPr>
          <p:cNvSpPr txBox="1">
            <a:spLocks/>
          </p:cNvSpPr>
          <p:nvPr/>
        </p:nvSpPr>
        <p:spPr>
          <a:xfrm>
            <a:off x="838200" y="5970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Multi-person parsing</a:t>
            </a:r>
            <a:endParaRPr lang="zh-CN" altLang="en-US" dirty="0"/>
          </a:p>
        </p:txBody>
      </p:sp>
      <p:sp>
        <p:nvSpPr>
          <p:cNvPr id="16" name="内容占位符 2">
            <a:extLst>
              <a:ext uri="{FF2B5EF4-FFF2-40B4-BE49-F238E27FC236}">
                <a16:creationId xmlns:a16="http://schemas.microsoft.com/office/drawing/2014/main" id="{A0CDC43D-9E0A-4F94-B2B6-C870BFE5CE85}"/>
              </a:ext>
            </a:extLst>
          </p:cNvPr>
          <p:cNvSpPr txBox="1">
            <a:spLocks/>
          </p:cNvSpPr>
          <p:nvPr/>
        </p:nvSpPr>
        <p:spPr>
          <a:xfrm>
            <a:off x="838200" y="205750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为了解决画面中可能有多人的情况，我们还需要对得到的</a:t>
            </a:r>
            <a:r>
              <a:rPr lang="en-US" altLang="zh-CN"/>
              <a:t>PCM</a:t>
            </a:r>
            <a:r>
              <a:rPr lang="zh-CN" altLang="en-US"/>
              <a:t>和</a:t>
            </a:r>
            <a:r>
              <a:rPr lang="en-US" altLang="zh-CN"/>
              <a:t>PAF</a:t>
            </a:r>
            <a:r>
              <a:rPr lang="zh-CN" altLang="en-US"/>
              <a:t>进行分析，将关节进行配对</a:t>
            </a:r>
            <a:endParaRPr lang="en-US" altLang="zh-CN"/>
          </a:p>
          <a:p>
            <a:r>
              <a:rPr lang="zh-CN" altLang="en-US"/>
              <a:t>我们基于</a:t>
            </a:r>
            <a:r>
              <a:rPr lang="en-US" altLang="zh-CN"/>
              <a:t>PAF</a:t>
            </a:r>
            <a:r>
              <a:rPr lang="zh-CN" altLang="en-US"/>
              <a:t>对每一种可能的关节分配权重，然后使用适当的松弛加速匹配的速度，最后使用带权值的匈牙利算法得到权值的较大匹配</a:t>
            </a:r>
            <a:endParaRPr lang="zh-CN" altLang="en-US" dirty="0"/>
          </a:p>
        </p:txBody>
      </p:sp>
      <p:pic>
        <p:nvPicPr>
          <p:cNvPr id="17" name="图片 16">
            <a:extLst>
              <a:ext uri="{FF2B5EF4-FFF2-40B4-BE49-F238E27FC236}">
                <a16:creationId xmlns:a16="http://schemas.microsoft.com/office/drawing/2014/main" id="{EB99F394-C6F6-40A7-AEE5-98048772AB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5856" y="4047910"/>
            <a:ext cx="6280288" cy="2676844"/>
          </a:xfrm>
          <a:prstGeom prst="rect">
            <a:avLst/>
          </a:prstGeom>
        </p:spPr>
      </p:pic>
    </p:spTree>
    <p:extLst>
      <p:ext uri="{BB962C8B-B14F-4D97-AF65-F5344CB8AC3E}">
        <p14:creationId xmlns:p14="http://schemas.microsoft.com/office/powerpoint/2010/main" val="1185606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8" name="内容占位符 2">
            <a:extLst>
              <a:ext uri="{FF2B5EF4-FFF2-40B4-BE49-F238E27FC236}">
                <a16:creationId xmlns:a16="http://schemas.microsoft.com/office/drawing/2014/main" id="{2C5B56A5-2A3F-47AD-A5B1-D4FBEA9215AD}"/>
              </a:ext>
            </a:extLst>
          </p:cNvPr>
          <p:cNvSpPr txBox="1">
            <a:spLocks/>
          </p:cNvSpPr>
          <p:nvPr/>
        </p:nvSpPr>
        <p:spPr>
          <a:xfrm>
            <a:off x="771834" y="996466"/>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因考虑到训练出效果很好的模型需要极大的训练集与数据集，因此我们组使用了百度</a:t>
            </a:r>
            <a:r>
              <a:rPr lang="en-US" altLang="zh-CN"/>
              <a:t>AI</a:t>
            </a:r>
            <a:r>
              <a:rPr lang="zh-CN" altLang="en-US"/>
              <a:t>，通过调用</a:t>
            </a:r>
            <a:r>
              <a:rPr lang="en-US" altLang="zh-CN"/>
              <a:t>openpose</a:t>
            </a:r>
            <a:r>
              <a:rPr lang="zh-CN" altLang="en-US"/>
              <a:t>的</a:t>
            </a:r>
            <a:r>
              <a:rPr lang="en-US" altLang="zh-CN"/>
              <a:t>API</a:t>
            </a:r>
            <a:r>
              <a:rPr lang="zh-CN" altLang="en-US"/>
              <a:t>完成了对人体姿势的检测，之后将关节的信息输入到决策树分类中，得出是否存在单手骑车的行为</a:t>
            </a:r>
            <a:endParaRPr lang="zh-CN" altLang="en-US" dirty="0"/>
          </a:p>
        </p:txBody>
      </p:sp>
      <p:pic>
        <p:nvPicPr>
          <p:cNvPr id="19" name="Picture 2" descr="http://a1.qpic.cn/psc?/V12UCsaA3X96lQ/ruAMsa53pVQWN7FLK88i5vSAeFtZZIDwHkCH9L65CKazhOb5xk5krBKSKHekxY*7IK5FoSkxLI58TN.CrF6OlR2UqYw.v3nGVplKEGdGb.c!/b&amp;ek=1&amp;kp=1&amp;pt=0&amp;bo=0QbiA9EG4gMRECc!&amp;tl=3&amp;vuin=2637148441&amp;tm=1635951600&amp;sce=60-2-2&amp;rf=viewer_311">
            <a:extLst>
              <a:ext uri="{FF2B5EF4-FFF2-40B4-BE49-F238E27FC236}">
                <a16:creationId xmlns:a16="http://schemas.microsoft.com/office/drawing/2014/main" id="{866A44B9-BF8D-4683-AEF3-20E57C15C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61" y="2665042"/>
            <a:ext cx="5198165" cy="29609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a1.qpic.cn/psc?/V12UCsaA3X96lQ/ruAMsa53pVQWN7FLK88i5vSAeFtZZIDwHkCH9L65CKZtMZn1hiMrnFoAlfbhQ3xPLo9t4sEgM2ScBdI*sFtMGJWWwpdzIy6ZjxK12ztZNOE!/b&amp;ek=1&amp;kp=1&amp;pt=0&amp;bo=PAYDAzwGAwMRECc!&amp;tl=3&amp;vuin=2637148441&amp;tm=1635951600&amp;sce=60-2-2&amp;rf=viewer_311">
            <a:extLst>
              <a:ext uri="{FF2B5EF4-FFF2-40B4-BE49-F238E27FC236}">
                <a16:creationId xmlns:a16="http://schemas.microsoft.com/office/drawing/2014/main" id="{AD99B5D7-CA3C-4253-BB3D-78181BF93E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356" y="2785304"/>
            <a:ext cx="5631447" cy="272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82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CB39E12-6A18-47E8-9914-D1B2A12DD48F}"/>
              </a:ext>
            </a:extLst>
          </p:cNvPr>
          <p:cNvPicPr>
            <a:picLocks noChangeAspect="1"/>
          </p:cNvPicPr>
          <p:nvPr/>
        </p:nvPicPr>
        <p:blipFill rotWithShape="1">
          <a:blip r:embed="rId3">
            <a:extLst>
              <a:ext uri="{28A0092B-C50C-407E-A947-70E740481C1C}">
                <a14:useLocalDpi xmlns:a14="http://schemas.microsoft.com/office/drawing/2010/main" val="0"/>
              </a:ext>
            </a:extLst>
          </a:blip>
          <a:srcRect t="16005" b="32266"/>
          <a:stretch/>
        </p:blipFill>
        <p:spPr>
          <a:xfrm>
            <a:off x="0" y="523928"/>
            <a:ext cx="12157121" cy="3547604"/>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grpSp>
        <p:nvGrpSpPr>
          <p:cNvPr id="75" name="组合 74">
            <a:extLst>
              <a:ext uri="{FF2B5EF4-FFF2-40B4-BE49-F238E27FC236}">
                <a16:creationId xmlns:a16="http://schemas.microsoft.com/office/drawing/2014/main" id="{B99284E2-8422-4020-B58E-D3BE4D29B27C}"/>
              </a:ext>
            </a:extLst>
          </p:cNvPr>
          <p:cNvGrpSpPr/>
          <p:nvPr/>
        </p:nvGrpSpPr>
        <p:grpSpPr>
          <a:xfrm>
            <a:off x="650068" y="3297935"/>
            <a:ext cx="2263681" cy="1693278"/>
            <a:chOff x="650068" y="2823493"/>
            <a:chExt cx="2263681" cy="1693278"/>
          </a:xfrm>
        </p:grpSpPr>
        <p:sp>
          <p:nvSpPr>
            <p:cNvPr id="76" name="六边形 75">
              <a:extLst>
                <a:ext uri="{FF2B5EF4-FFF2-40B4-BE49-F238E27FC236}">
                  <a16:creationId xmlns:a16="http://schemas.microsoft.com/office/drawing/2014/main" id="{60D15526-53B2-45D1-8F28-216AD16B85B3}"/>
                </a:ext>
              </a:extLst>
            </p:cNvPr>
            <p:cNvSpPr/>
            <p:nvPr/>
          </p:nvSpPr>
          <p:spPr>
            <a:xfrm>
              <a:off x="650068" y="2823493"/>
              <a:ext cx="1858740" cy="1693278"/>
            </a:xfrm>
            <a:prstGeom prst="hexagon">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77" name="任意多边形: 形状 76">
              <a:extLst>
                <a:ext uri="{FF2B5EF4-FFF2-40B4-BE49-F238E27FC236}">
                  <a16:creationId xmlns:a16="http://schemas.microsoft.com/office/drawing/2014/main" id="{55EAB368-9F4E-4860-AF44-AA81209466F0}"/>
                </a:ext>
              </a:extLst>
            </p:cNvPr>
            <p:cNvSpPr/>
            <p:nvPr/>
          </p:nvSpPr>
          <p:spPr>
            <a:xfrm>
              <a:off x="2372348"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 name="六边形 77">
              <a:extLst>
                <a:ext uri="{FF2B5EF4-FFF2-40B4-BE49-F238E27FC236}">
                  <a16:creationId xmlns:a16="http://schemas.microsoft.com/office/drawing/2014/main" id="{1667DB4C-16F7-4266-866B-4737E7D5278A}"/>
                </a:ext>
              </a:extLst>
            </p:cNvPr>
            <p:cNvSpPr/>
            <p:nvPr/>
          </p:nvSpPr>
          <p:spPr>
            <a:xfrm>
              <a:off x="1071414" y="3207753"/>
              <a:ext cx="1015121" cy="924757"/>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79" name="组合 78">
            <a:extLst>
              <a:ext uri="{FF2B5EF4-FFF2-40B4-BE49-F238E27FC236}">
                <a16:creationId xmlns:a16="http://schemas.microsoft.com/office/drawing/2014/main" id="{B694C199-D741-4C3F-BDEA-FD8CA6CE9328}"/>
              </a:ext>
            </a:extLst>
          </p:cNvPr>
          <p:cNvGrpSpPr/>
          <p:nvPr/>
        </p:nvGrpSpPr>
        <p:grpSpPr>
          <a:xfrm>
            <a:off x="6320682" y="3297935"/>
            <a:ext cx="2263681" cy="1693278"/>
            <a:chOff x="6320682" y="2823493"/>
            <a:chExt cx="2263681" cy="1693278"/>
          </a:xfrm>
        </p:grpSpPr>
        <p:sp>
          <p:nvSpPr>
            <p:cNvPr id="80" name="六边形 79">
              <a:extLst>
                <a:ext uri="{FF2B5EF4-FFF2-40B4-BE49-F238E27FC236}">
                  <a16:creationId xmlns:a16="http://schemas.microsoft.com/office/drawing/2014/main" id="{342EF826-43E6-4BB8-8182-065E5F6622D3}"/>
                </a:ext>
              </a:extLst>
            </p:cNvPr>
            <p:cNvSpPr/>
            <p:nvPr/>
          </p:nvSpPr>
          <p:spPr>
            <a:xfrm>
              <a:off x="6320682" y="2823493"/>
              <a:ext cx="1858740" cy="1693278"/>
            </a:xfrm>
            <a:prstGeom prst="hexagon">
              <a:avLst/>
            </a:prstGeom>
            <a:noFill/>
            <a:ln w="19050">
              <a:solidFill>
                <a:srgbClr val="003F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81" name="任意多边形: 形状 80">
              <a:extLst>
                <a:ext uri="{FF2B5EF4-FFF2-40B4-BE49-F238E27FC236}">
                  <a16:creationId xmlns:a16="http://schemas.microsoft.com/office/drawing/2014/main" id="{1EC39DD5-A06E-4BA3-B0EA-532AA6DD44D6}"/>
                </a:ext>
              </a:extLst>
            </p:cNvPr>
            <p:cNvSpPr/>
            <p:nvPr/>
          </p:nvSpPr>
          <p:spPr>
            <a:xfrm>
              <a:off x="8042962"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 name="六边形 81">
              <a:extLst>
                <a:ext uri="{FF2B5EF4-FFF2-40B4-BE49-F238E27FC236}">
                  <a16:creationId xmlns:a16="http://schemas.microsoft.com/office/drawing/2014/main" id="{F8258925-3164-4455-B1E5-A64B4DD15625}"/>
                </a:ext>
              </a:extLst>
            </p:cNvPr>
            <p:cNvSpPr/>
            <p:nvPr/>
          </p:nvSpPr>
          <p:spPr>
            <a:xfrm>
              <a:off x="6742028" y="3207753"/>
              <a:ext cx="1015121" cy="924757"/>
            </a:xfrm>
            <a:prstGeom prst="hexagon">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83" name="组合 82">
            <a:extLst>
              <a:ext uri="{FF2B5EF4-FFF2-40B4-BE49-F238E27FC236}">
                <a16:creationId xmlns:a16="http://schemas.microsoft.com/office/drawing/2014/main" id="{BAF7A22D-36D3-4E0C-B664-27B1AEC7D8FD}"/>
              </a:ext>
            </a:extLst>
          </p:cNvPr>
          <p:cNvGrpSpPr/>
          <p:nvPr/>
        </p:nvGrpSpPr>
        <p:grpSpPr>
          <a:xfrm>
            <a:off x="3485375" y="3297935"/>
            <a:ext cx="2263681" cy="1693278"/>
            <a:chOff x="3485375" y="2823493"/>
            <a:chExt cx="2263681" cy="1693278"/>
          </a:xfrm>
        </p:grpSpPr>
        <p:sp>
          <p:nvSpPr>
            <p:cNvPr id="84" name="六边形 83">
              <a:extLst>
                <a:ext uri="{FF2B5EF4-FFF2-40B4-BE49-F238E27FC236}">
                  <a16:creationId xmlns:a16="http://schemas.microsoft.com/office/drawing/2014/main" id="{0C974C03-7C53-42E8-9F34-99070EDB7262}"/>
                </a:ext>
              </a:extLst>
            </p:cNvPr>
            <p:cNvSpPr/>
            <p:nvPr/>
          </p:nvSpPr>
          <p:spPr>
            <a:xfrm>
              <a:off x="3485375" y="2823493"/>
              <a:ext cx="1858740" cy="1693278"/>
            </a:xfrm>
            <a:prstGeom prst="hexagon">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 name="任意多边形: 形状 84">
              <a:extLst>
                <a:ext uri="{FF2B5EF4-FFF2-40B4-BE49-F238E27FC236}">
                  <a16:creationId xmlns:a16="http://schemas.microsoft.com/office/drawing/2014/main" id="{A681B4CA-C649-45F8-95F0-12EEB64D9FA0}"/>
                </a:ext>
              </a:extLst>
            </p:cNvPr>
            <p:cNvSpPr/>
            <p:nvPr/>
          </p:nvSpPr>
          <p:spPr>
            <a:xfrm>
              <a:off x="5207655"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 name="六边形 85">
              <a:extLst>
                <a:ext uri="{FF2B5EF4-FFF2-40B4-BE49-F238E27FC236}">
                  <a16:creationId xmlns:a16="http://schemas.microsoft.com/office/drawing/2014/main" id="{8404882E-EA73-4CB4-9BE7-6D8F29A4608A}"/>
                </a:ext>
              </a:extLst>
            </p:cNvPr>
            <p:cNvSpPr/>
            <p:nvPr/>
          </p:nvSpPr>
          <p:spPr>
            <a:xfrm>
              <a:off x="3906721" y="3207753"/>
              <a:ext cx="1015121" cy="924757"/>
            </a:xfrm>
            <a:prstGeom prst="hexag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87" name="组合 86">
            <a:extLst>
              <a:ext uri="{FF2B5EF4-FFF2-40B4-BE49-F238E27FC236}">
                <a16:creationId xmlns:a16="http://schemas.microsoft.com/office/drawing/2014/main" id="{848942E0-5668-458C-AC90-CCD1EE353BD8}"/>
              </a:ext>
            </a:extLst>
          </p:cNvPr>
          <p:cNvGrpSpPr/>
          <p:nvPr/>
        </p:nvGrpSpPr>
        <p:grpSpPr>
          <a:xfrm>
            <a:off x="9155988" y="3297935"/>
            <a:ext cx="2263681" cy="1693278"/>
            <a:chOff x="9155988" y="2823493"/>
            <a:chExt cx="2263681" cy="1693278"/>
          </a:xfrm>
        </p:grpSpPr>
        <p:sp>
          <p:nvSpPr>
            <p:cNvPr id="88" name="六边形 87">
              <a:extLst>
                <a:ext uri="{FF2B5EF4-FFF2-40B4-BE49-F238E27FC236}">
                  <a16:creationId xmlns:a16="http://schemas.microsoft.com/office/drawing/2014/main" id="{636F5C03-794B-4409-9C62-522AA9ACB019}"/>
                </a:ext>
              </a:extLst>
            </p:cNvPr>
            <p:cNvSpPr/>
            <p:nvPr/>
          </p:nvSpPr>
          <p:spPr>
            <a:xfrm>
              <a:off x="9155988" y="2823493"/>
              <a:ext cx="1858740" cy="1693278"/>
            </a:xfrm>
            <a:prstGeom prst="hexagon">
              <a:avLst/>
            </a:prstGeom>
            <a:no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 name="任意多边形: 形状 88">
              <a:extLst>
                <a:ext uri="{FF2B5EF4-FFF2-40B4-BE49-F238E27FC236}">
                  <a16:creationId xmlns:a16="http://schemas.microsoft.com/office/drawing/2014/main" id="{A271F30F-2A8D-4F5B-BE10-7E032B881623}"/>
                </a:ext>
              </a:extLst>
            </p:cNvPr>
            <p:cNvSpPr/>
            <p:nvPr/>
          </p:nvSpPr>
          <p:spPr>
            <a:xfrm>
              <a:off x="10878268"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 name="六边形 89">
              <a:extLst>
                <a:ext uri="{FF2B5EF4-FFF2-40B4-BE49-F238E27FC236}">
                  <a16:creationId xmlns:a16="http://schemas.microsoft.com/office/drawing/2014/main" id="{630E7AA2-188D-4B31-99BB-48F2CAA42A51}"/>
                </a:ext>
              </a:extLst>
            </p:cNvPr>
            <p:cNvSpPr/>
            <p:nvPr/>
          </p:nvSpPr>
          <p:spPr>
            <a:xfrm>
              <a:off x="9577334" y="3195221"/>
              <a:ext cx="1015121" cy="924757"/>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91" name="组合 90">
            <a:extLst>
              <a:ext uri="{FF2B5EF4-FFF2-40B4-BE49-F238E27FC236}">
                <a16:creationId xmlns:a16="http://schemas.microsoft.com/office/drawing/2014/main" id="{6423E3CA-887B-44CE-918E-572609B8B220}"/>
              </a:ext>
            </a:extLst>
          </p:cNvPr>
          <p:cNvGrpSpPr/>
          <p:nvPr/>
        </p:nvGrpSpPr>
        <p:grpSpPr>
          <a:xfrm>
            <a:off x="600290" y="5334785"/>
            <a:ext cx="2249186" cy="1483452"/>
            <a:chOff x="4758482" y="2314358"/>
            <a:chExt cx="2249186" cy="1483452"/>
          </a:xfrm>
        </p:grpSpPr>
        <p:sp>
          <p:nvSpPr>
            <p:cNvPr id="92" name="文本框 91">
              <a:extLst>
                <a:ext uri="{FF2B5EF4-FFF2-40B4-BE49-F238E27FC236}">
                  <a16:creationId xmlns:a16="http://schemas.microsoft.com/office/drawing/2014/main" id="{4AED156E-9F4F-460D-BF8D-CE6ADDAC60E3}"/>
                </a:ext>
              </a:extLst>
            </p:cNvPr>
            <p:cNvSpPr txBox="1"/>
            <p:nvPr/>
          </p:nvSpPr>
          <p:spPr>
            <a:xfrm>
              <a:off x="4871030" y="2314358"/>
              <a:ext cx="202409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lumMod val="75000"/>
                    </a:schemeClr>
                  </a:solidFill>
                  <a:effectLst/>
                  <a:uLnTx/>
                  <a:uFillTx/>
                  <a:latin typeface="微软雅黑"/>
                  <a:ea typeface="微软雅黑"/>
                  <a:cs typeface="+mn-cs"/>
                </a:rPr>
                <a:t>问卷调查</a:t>
              </a:r>
            </a:p>
          </p:txBody>
        </p:sp>
        <p:sp>
          <p:nvSpPr>
            <p:cNvPr id="93" name="矩形 92">
              <a:extLst>
                <a:ext uri="{FF2B5EF4-FFF2-40B4-BE49-F238E27FC236}">
                  <a16:creationId xmlns:a16="http://schemas.microsoft.com/office/drawing/2014/main" id="{A3006531-0C62-47B7-A732-A998E926EEA7}"/>
                </a:ext>
              </a:extLst>
            </p:cNvPr>
            <p:cNvSpPr/>
            <p:nvPr/>
          </p:nvSpPr>
          <p:spPr>
            <a:xfrm>
              <a:off x="4758482" y="2611010"/>
              <a:ext cx="2249186" cy="118680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通过问卷调查，了解同学们的出行习惯，路线选择偏好、以及对现今交通状况的看法。</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94" name="组合 93">
            <a:extLst>
              <a:ext uri="{FF2B5EF4-FFF2-40B4-BE49-F238E27FC236}">
                <a16:creationId xmlns:a16="http://schemas.microsoft.com/office/drawing/2014/main" id="{9D0265C2-FB51-4109-B674-8F02C7E7DF18}"/>
              </a:ext>
            </a:extLst>
          </p:cNvPr>
          <p:cNvGrpSpPr/>
          <p:nvPr/>
        </p:nvGrpSpPr>
        <p:grpSpPr>
          <a:xfrm>
            <a:off x="6124995" y="5334785"/>
            <a:ext cx="2249186" cy="1483452"/>
            <a:chOff x="4758482" y="2314358"/>
            <a:chExt cx="2249186" cy="1483452"/>
          </a:xfrm>
        </p:grpSpPr>
        <p:sp>
          <p:nvSpPr>
            <p:cNvPr id="95" name="文本框 94">
              <a:extLst>
                <a:ext uri="{FF2B5EF4-FFF2-40B4-BE49-F238E27FC236}">
                  <a16:creationId xmlns:a16="http://schemas.microsoft.com/office/drawing/2014/main" id="{042FDD64-BD32-4BC4-8E1D-789515EA4548}"/>
                </a:ext>
              </a:extLst>
            </p:cNvPr>
            <p:cNvSpPr txBox="1"/>
            <p:nvPr/>
          </p:nvSpPr>
          <p:spPr>
            <a:xfrm>
              <a:off x="4871030" y="2314358"/>
              <a:ext cx="202409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3F87"/>
                  </a:solidFill>
                  <a:effectLst/>
                  <a:uLnTx/>
                  <a:uFillTx/>
                  <a:latin typeface="微软雅黑"/>
                  <a:ea typeface="微软雅黑"/>
                  <a:cs typeface="+mn-cs"/>
                </a:rPr>
                <a:t>有关部门咨询</a:t>
              </a:r>
            </a:p>
          </p:txBody>
        </p:sp>
        <p:sp>
          <p:nvSpPr>
            <p:cNvPr id="96" name="矩形 95">
              <a:extLst>
                <a:ext uri="{FF2B5EF4-FFF2-40B4-BE49-F238E27FC236}">
                  <a16:creationId xmlns:a16="http://schemas.microsoft.com/office/drawing/2014/main" id="{E5EB01A9-EC90-4AEF-9087-C7355AFD04F1}"/>
                </a:ext>
              </a:extLst>
            </p:cNvPr>
            <p:cNvSpPr/>
            <p:nvPr/>
          </p:nvSpPr>
          <p:spPr>
            <a:xfrm>
              <a:off x="4758482" y="2611010"/>
              <a:ext cx="2249186" cy="118680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black">
                      <a:lumMod val="95000"/>
                      <a:lumOff val="5000"/>
                    </a:prstClr>
                  </a:solidFill>
                  <a:latin typeface="微软雅黑 Light" panose="020B0502040204020203" pitchFamily="34" charset="-122"/>
                  <a:ea typeface="微软雅黑 Light" panose="020B0502040204020203" pitchFamily="34" charset="-122"/>
                </a:rPr>
                <a:t>向学校安保处、校宣传部门、紫金港校区基础设施管理处等部门咨询，了解现今政策</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97" name="组合 96">
            <a:extLst>
              <a:ext uri="{FF2B5EF4-FFF2-40B4-BE49-F238E27FC236}">
                <a16:creationId xmlns:a16="http://schemas.microsoft.com/office/drawing/2014/main" id="{A7D97807-C4F3-4534-9B3E-F01AF10C44DF}"/>
              </a:ext>
            </a:extLst>
          </p:cNvPr>
          <p:cNvGrpSpPr/>
          <p:nvPr/>
        </p:nvGrpSpPr>
        <p:grpSpPr>
          <a:xfrm>
            <a:off x="3281763" y="5334785"/>
            <a:ext cx="2249186" cy="1203375"/>
            <a:chOff x="4758482" y="2314358"/>
            <a:chExt cx="2249186" cy="1203375"/>
          </a:xfrm>
        </p:grpSpPr>
        <p:sp>
          <p:nvSpPr>
            <p:cNvPr id="98" name="文本框 97">
              <a:extLst>
                <a:ext uri="{FF2B5EF4-FFF2-40B4-BE49-F238E27FC236}">
                  <a16:creationId xmlns:a16="http://schemas.microsoft.com/office/drawing/2014/main" id="{64C50203-8A18-4FF0-8C3B-7B4FA03207F9}"/>
                </a:ext>
              </a:extLst>
            </p:cNvPr>
            <p:cNvSpPr txBox="1"/>
            <p:nvPr/>
          </p:nvSpPr>
          <p:spPr>
            <a:xfrm>
              <a:off x="4871030" y="2314358"/>
              <a:ext cx="202409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lumMod val="50000"/>
                    </a:schemeClr>
                  </a:solidFill>
                  <a:effectLst/>
                  <a:uLnTx/>
                  <a:uFillTx/>
                  <a:latin typeface="微软雅黑"/>
                  <a:ea typeface="微软雅黑"/>
                  <a:cs typeface="+mn-cs"/>
                </a:rPr>
                <a:t>路况监测</a:t>
              </a:r>
            </a:p>
          </p:txBody>
        </p:sp>
        <p:sp>
          <p:nvSpPr>
            <p:cNvPr id="99" name="矩形 98">
              <a:extLst>
                <a:ext uri="{FF2B5EF4-FFF2-40B4-BE49-F238E27FC236}">
                  <a16:creationId xmlns:a16="http://schemas.microsoft.com/office/drawing/2014/main" id="{EAC673BD-AE37-43FB-A290-6BB8A6D42E98}"/>
                </a:ext>
              </a:extLst>
            </p:cNvPr>
            <p:cNvSpPr/>
            <p:nvPr/>
          </p:nvSpPr>
          <p:spPr>
            <a:xfrm>
              <a:off x="4758482" y="2611010"/>
              <a:ext cx="2249186" cy="90672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实地检测，观察路况，并对</a:t>
              </a:r>
              <a:r>
                <a:rPr lang="zh-CN" altLang="en-US" sz="1400" dirty="0">
                  <a:solidFill>
                    <a:prstClr val="black">
                      <a:lumMod val="95000"/>
                      <a:lumOff val="5000"/>
                    </a:prstClr>
                  </a:solidFill>
                  <a:latin typeface="微软雅黑 Light" panose="020B0502040204020203" pitchFamily="34" charset="-122"/>
                  <a:ea typeface="微软雅黑 Light" panose="020B0502040204020203" pitchFamily="34" charset="-122"/>
                </a:rPr>
                <a:t>主要交通冲突进行统计归纳</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00" name="组合 99">
            <a:extLst>
              <a:ext uri="{FF2B5EF4-FFF2-40B4-BE49-F238E27FC236}">
                <a16:creationId xmlns:a16="http://schemas.microsoft.com/office/drawing/2014/main" id="{AA810EC9-918F-4A27-819F-E82B587D368C}"/>
              </a:ext>
            </a:extLst>
          </p:cNvPr>
          <p:cNvGrpSpPr/>
          <p:nvPr/>
        </p:nvGrpSpPr>
        <p:grpSpPr>
          <a:xfrm>
            <a:off x="8939806" y="5334785"/>
            <a:ext cx="2249186" cy="1203375"/>
            <a:chOff x="4758482" y="2314358"/>
            <a:chExt cx="2249186" cy="1203375"/>
          </a:xfrm>
        </p:grpSpPr>
        <p:sp>
          <p:nvSpPr>
            <p:cNvPr id="101" name="文本框 100">
              <a:extLst>
                <a:ext uri="{FF2B5EF4-FFF2-40B4-BE49-F238E27FC236}">
                  <a16:creationId xmlns:a16="http://schemas.microsoft.com/office/drawing/2014/main" id="{1A83D181-5365-4175-877C-EBEBF64FFFE7}"/>
                </a:ext>
              </a:extLst>
            </p:cNvPr>
            <p:cNvSpPr txBox="1"/>
            <p:nvPr/>
          </p:nvSpPr>
          <p:spPr>
            <a:xfrm>
              <a:off x="4871030" y="2314358"/>
              <a:ext cx="202409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lumMod val="40000"/>
                      <a:lumOff val="60000"/>
                    </a:schemeClr>
                  </a:solidFill>
                  <a:effectLst/>
                  <a:uLnTx/>
                  <a:uFillTx/>
                  <a:latin typeface="微软雅黑"/>
                  <a:ea typeface="微软雅黑"/>
                  <a:cs typeface="+mn-cs"/>
                </a:rPr>
                <a:t>查询相关文章</a:t>
              </a:r>
            </a:p>
          </p:txBody>
        </p:sp>
        <p:sp>
          <p:nvSpPr>
            <p:cNvPr id="102" name="矩形 101">
              <a:extLst>
                <a:ext uri="{FF2B5EF4-FFF2-40B4-BE49-F238E27FC236}">
                  <a16:creationId xmlns:a16="http://schemas.microsoft.com/office/drawing/2014/main" id="{42A33FE4-9BB8-449F-B76F-688A7A25E589}"/>
                </a:ext>
              </a:extLst>
            </p:cNvPr>
            <p:cNvSpPr/>
            <p:nvPr/>
          </p:nvSpPr>
          <p:spPr>
            <a:xfrm>
              <a:off x="4758482" y="2611010"/>
              <a:ext cx="2249186" cy="90672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通过中国知网、</a:t>
              </a:r>
              <a:r>
                <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Google Scholars</a:t>
              </a: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等平台查询相关文章，了解其原理</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spTree>
    <p:extLst>
      <p:ext uri="{BB962C8B-B14F-4D97-AF65-F5344CB8AC3E}">
        <p14:creationId xmlns:p14="http://schemas.microsoft.com/office/powerpoint/2010/main" val="24692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par>
                                <p:cTn id="12" presetID="10" presetClass="entr" presetSubtype="0" fill="hold" nodeType="withEffect">
                                  <p:stCondLst>
                                    <p:cond delay="10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par>
                                <p:cTn id="15" presetID="10" presetClass="entr" presetSubtype="0" fill="hold" nodeType="withEffect">
                                  <p:stCondLst>
                                    <p:cond delay="2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10" presetClass="entr" presetSubtype="0" fill="hold" nodeType="withEffect">
                                  <p:stCondLst>
                                    <p:cond delay="30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1300"/>
                            </p:stCondLst>
                            <p:childTnLst>
                              <p:par>
                                <p:cTn id="22" presetID="10" presetClass="entr" presetSubtype="0"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10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nodeType="withEffect">
                                  <p:stCondLst>
                                    <p:cond delay="20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par>
                                <p:cTn id="31" presetID="10" presetClass="entr" presetSubtype="0" fill="hold" nodeType="withEffect">
                                  <p:stCondLst>
                                    <p:cond delay="30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6562222" y="2184596"/>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3452212"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研究方法</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a:extLst>
              <a:ext uri="{FF2B5EF4-FFF2-40B4-BE49-F238E27FC236}">
                <a16:creationId xmlns:a16="http://schemas.microsoft.com/office/drawing/2014/main" id="{4C9B050D-6789-4AA9-A526-56ECC8167D9A}"/>
              </a:ext>
            </a:extLst>
          </p:cNvPr>
          <p:cNvSpPr txBox="1"/>
          <p:nvPr/>
        </p:nvSpPr>
        <p:spPr>
          <a:xfrm>
            <a:off x="6345223"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成果展示</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8" name="文本框 47">
            <a:extLst>
              <a:ext uri="{FF2B5EF4-FFF2-40B4-BE49-F238E27FC236}">
                <a16:creationId xmlns:a16="http://schemas.microsoft.com/office/drawing/2014/main" id="{2AAA4CA5-B98F-4084-9D8B-791B4F288906}"/>
              </a:ext>
            </a:extLst>
          </p:cNvPr>
          <p:cNvSpPr txBox="1"/>
          <p:nvPr/>
        </p:nvSpPr>
        <p:spPr>
          <a:xfrm>
            <a:off x="9079669"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项目总结</a:t>
            </a: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CONTENTS</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570102"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研究背景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325519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645936-A001-4C38-913D-F2351F962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a:extLst>
              <a:ext uri="{FF2B5EF4-FFF2-40B4-BE49-F238E27FC236}">
                <a16:creationId xmlns:a16="http://schemas.microsoft.com/office/drawing/2014/main" id="{65601314-ED0F-4D72-97F1-9DF00DB6BDE1}"/>
              </a:ext>
            </a:extLst>
          </p:cNvPr>
          <p:cNvSpPr/>
          <p:nvPr/>
        </p:nvSpPr>
        <p:spPr>
          <a:xfrm>
            <a:off x="-32285" y="553263"/>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10116 h 10116"/>
              <a:gd name="connsiteX1" fmla="*/ 0 w 10000"/>
              <a:gd name="connsiteY1" fmla="*/ 116 h 10116"/>
              <a:gd name="connsiteX2" fmla="*/ 9965 w 10000"/>
              <a:gd name="connsiteY2" fmla="*/ 0 h 10116"/>
              <a:gd name="connsiteX3" fmla="*/ 10000 w 10000"/>
              <a:gd name="connsiteY3" fmla="*/ 8116 h 10116"/>
              <a:gd name="connsiteX4" fmla="*/ 0 w 10000"/>
              <a:gd name="connsiteY4" fmla="*/ 10116 h 10116"/>
              <a:gd name="connsiteX0" fmla="*/ 0 w 10000"/>
              <a:gd name="connsiteY0" fmla="*/ 10038 h 10038"/>
              <a:gd name="connsiteX1" fmla="*/ 0 w 10000"/>
              <a:gd name="connsiteY1" fmla="*/ 38 h 10038"/>
              <a:gd name="connsiteX2" fmla="*/ 9930 w 10000"/>
              <a:gd name="connsiteY2" fmla="*/ 0 h 10038"/>
              <a:gd name="connsiteX3" fmla="*/ 10000 w 10000"/>
              <a:gd name="connsiteY3" fmla="*/ 8038 h 10038"/>
              <a:gd name="connsiteX4" fmla="*/ 0 w 10000"/>
              <a:gd name="connsiteY4" fmla="*/ 10038 h 10038"/>
              <a:gd name="connsiteX0" fmla="*/ 0 w 10000"/>
              <a:gd name="connsiteY0" fmla="*/ 10000 h 10000"/>
              <a:gd name="connsiteX1" fmla="*/ 0 w 10000"/>
              <a:gd name="connsiteY1" fmla="*/ 0 h 10000"/>
              <a:gd name="connsiteX2" fmla="*/ 9930 w 10000"/>
              <a:gd name="connsiteY2" fmla="*/ 40 h 10000"/>
              <a:gd name="connsiteX3" fmla="*/ 10000 w 10000"/>
              <a:gd name="connsiteY3" fmla="*/ 8000 h 10000"/>
              <a:gd name="connsiteX4" fmla="*/ 0 w 10000"/>
              <a:gd name="connsiteY4" fmla="*/ 10000 h 10000"/>
              <a:gd name="connsiteX0" fmla="*/ 0 w 10000"/>
              <a:gd name="connsiteY0" fmla="*/ 10012 h 10012"/>
              <a:gd name="connsiteX1" fmla="*/ 0 w 10000"/>
              <a:gd name="connsiteY1" fmla="*/ 12 h 10012"/>
              <a:gd name="connsiteX2" fmla="*/ 9895 w 10000"/>
              <a:gd name="connsiteY2" fmla="*/ 0 h 10012"/>
              <a:gd name="connsiteX3" fmla="*/ 10000 w 10000"/>
              <a:gd name="connsiteY3" fmla="*/ 8012 h 10012"/>
              <a:gd name="connsiteX4" fmla="*/ 0 w 10000"/>
              <a:gd name="connsiteY4" fmla="*/ 10012 h 10012"/>
              <a:gd name="connsiteX0" fmla="*/ 0 w 10035"/>
              <a:gd name="connsiteY0" fmla="*/ 10012 h 10154"/>
              <a:gd name="connsiteX1" fmla="*/ 0 w 10035"/>
              <a:gd name="connsiteY1" fmla="*/ 12 h 10154"/>
              <a:gd name="connsiteX2" fmla="*/ 9895 w 10035"/>
              <a:gd name="connsiteY2" fmla="*/ 0 h 10154"/>
              <a:gd name="connsiteX3" fmla="*/ 10035 w 10035"/>
              <a:gd name="connsiteY3" fmla="*/ 10154 h 10154"/>
              <a:gd name="connsiteX4" fmla="*/ 0 w 10035"/>
              <a:gd name="connsiteY4" fmla="*/ 10012 h 10154"/>
              <a:gd name="connsiteX0" fmla="*/ 0 w 10035"/>
              <a:gd name="connsiteY0" fmla="*/ 10012 h 10154"/>
              <a:gd name="connsiteX1" fmla="*/ 0 w 10035"/>
              <a:gd name="connsiteY1" fmla="*/ 12 h 10154"/>
              <a:gd name="connsiteX2" fmla="*/ 9895 w 10035"/>
              <a:gd name="connsiteY2" fmla="*/ 0 h 10154"/>
              <a:gd name="connsiteX3" fmla="*/ 10035 w 10035"/>
              <a:gd name="connsiteY3" fmla="*/ 10154 h 10154"/>
              <a:gd name="connsiteX4" fmla="*/ 0 w 10035"/>
              <a:gd name="connsiteY4" fmla="*/ 10012 h 10154"/>
              <a:gd name="connsiteX0" fmla="*/ 0 w 9965"/>
              <a:gd name="connsiteY0" fmla="*/ 10012 h 10102"/>
              <a:gd name="connsiteX1" fmla="*/ 0 w 9965"/>
              <a:gd name="connsiteY1" fmla="*/ 12 h 10102"/>
              <a:gd name="connsiteX2" fmla="*/ 9895 w 9965"/>
              <a:gd name="connsiteY2" fmla="*/ 0 h 10102"/>
              <a:gd name="connsiteX3" fmla="*/ 9965 w 9965"/>
              <a:gd name="connsiteY3" fmla="*/ 10102 h 10102"/>
              <a:gd name="connsiteX4" fmla="*/ 0 w 9965"/>
              <a:gd name="connsiteY4" fmla="*/ 10012 h 10102"/>
              <a:gd name="connsiteX0" fmla="*/ 0 w 10000"/>
              <a:gd name="connsiteY0" fmla="*/ 9911 h 9922"/>
              <a:gd name="connsiteX1" fmla="*/ 0 w 10000"/>
              <a:gd name="connsiteY1" fmla="*/ 12 h 9922"/>
              <a:gd name="connsiteX2" fmla="*/ 9930 w 10000"/>
              <a:gd name="connsiteY2" fmla="*/ 0 h 9922"/>
              <a:gd name="connsiteX3" fmla="*/ 10000 w 10000"/>
              <a:gd name="connsiteY3" fmla="*/ 9922 h 9922"/>
              <a:gd name="connsiteX4" fmla="*/ 0 w 10000"/>
              <a:gd name="connsiteY4" fmla="*/ 9911 h 9922"/>
              <a:gd name="connsiteX0" fmla="*/ 0 w 10000"/>
              <a:gd name="connsiteY0" fmla="*/ 10015 h 10026"/>
              <a:gd name="connsiteX1" fmla="*/ 0 w 10000"/>
              <a:gd name="connsiteY1" fmla="*/ 38 h 10026"/>
              <a:gd name="connsiteX2" fmla="*/ 9965 w 10000"/>
              <a:gd name="connsiteY2" fmla="*/ 0 h 10026"/>
              <a:gd name="connsiteX3" fmla="*/ 10000 w 10000"/>
              <a:gd name="connsiteY3" fmla="*/ 10026 h 10026"/>
              <a:gd name="connsiteX4" fmla="*/ 0 w 10000"/>
              <a:gd name="connsiteY4" fmla="*/ 10015 h 10026"/>
              <a:gd name="connsiteX0" fmla="*/ 9 w 10009"/>
              <a:gd name="connsiteY0" fmla="*/ 10015 h 10026"/>
              <a:gd name="connsiteX1" fmla="*/ 0 w 10009"/>
              <a:gd name="connsiteY1" fmla="*/ 55 h 10026"/>
              <a:gd name="connsiteX2" fmla="*/ 9974 w 10009"/>
              <a:gd name="connsiteY2" fmla="*/ 0 h 10026"/>
              <a:gd name="connsiteX3" fmla="*/ 10009 w 10009"/>
              <a:gd name="connsiteY3" fmla="*/ 10026 h 10026"/>
              <a:gd name="connsiteX4" fmla="*/ 9 w 10009"/>
              <a:gd name="connsiteY4" fmla="*/ 10015 h 10026"/>
              <a:gd name="connsiteX0" fmla="*/ 18 w 10018"/>
              <a:gd name="connsiteY0" fmla="*/ 10028 h 10039"/>
              <a:gd name="connsiteX1" fmla="*/ 0 w 10018"/>
              <a:gd name="connsiteY1" fmla="*/ 0 h 10039"/>
              <a:gd name="connsiteX2" fmla="*/ 9983 w 10018"/>
              <a:gd name="connsiteY2" fmla="*/ 13 h 10039"/>
              <a:gd name="connsiteX3" fmla="*/ 10018 w 10018"/>
              <a:gd name="connsiteY3" fmla="*/ 10039 h 10039"/>
              <a:gd name="connsiteX4" fmla="*/ 18 w 10018"/>
              <a:gd name="connsiteY4" fmla="*/ 10028 h 10039"/>
              <a:gd name="connsiteX0" fmla="*/ 18 w 10028"/>
              <a:gd name="connsiteY0" fmla="*/ 10028 h 10039"/>
              <a:gd name="connsiteX1" fmla="*/ 0 w 10028"/>
              <a:gd name="connsiteY1" fmla="*/ 0 h 10039"/>
              <a:gd name="connsiteX2" fmla="*/ 10026 w 10028"/>
              <a:gd name="connsiteY2" fmla="*/ 30 h 10039"/>
              <a:gd name="connsiteX3" fmla="*/ 10018 w 10028"/>
              <a:gd name="connsiteY3" fmla="*/ 10039 h 10039"/>
              <a:gd name="connsiteX4" fmla="*/ 18 w 10028"/>
              <a:gd name="connsiteY4" fmla="*/ 10028 h 10039"/>
              <a:gd name="connsiteX0" fmla="*/ 18 w 10020"/>
              <a:gd name="connsiteY0" fmla="*/ 10032 h 10043"/>
              <a:gd name="connsiteX1" fmla="*/ 0 w 10020"/>
              <a:gd name="connsiteY1" fmla="*/ 4 h 10043"/>
              <a:gd name="connsiteX2" fmla="*/ 10017 w 10020"/>
              <a:gd name="connsiteY2" fmla="*/ 0 h 10043"/>
              <a:gd name="connsiteX3" fmla="*/ 10018 w 10020"/>
              <a:gd name="connsiteY3" fmla="*/ 10043 h 10043"/>
              <a:gd name="connsiteX4" fmla="*/ 18 w 10020"/>
              <a:gd name="connsiteY4" fmla="*/ 10032 h 10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0" name="任意多边形: 形状 69">
            <a:extLst>
              <a:ext uri="{FF2B5EF4-FFF2-40B4-BE49-F238E27FC236}">
                <a16:creationId xmlns:a16="http://schemas.microsoft.com/office/drawing/2014/main" id="{D21D6582-0992-4B14-9ECC-D67641E00030}"/>
              </a:ext>
            </a:extLst>
          </p:cNvPr>
          <p:cNvSpPr/>
          <p:nvPr/>
        </p:nvSpPr>
        <p:spPr>
          <a:xfrm>
            <a:off x="1287988" y="1497753"/>
            <a:ext cx="3042021" cy="68192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10116 h 10116"/>
              <a:gd name="connsiteX1" fmla="*/ 0 w 10000"/>
              <a:gd name="connsiteY1" fmla="*/ 116 h 10116"/>
              <a:gd name="connsiteX2" fmla="*/ 9965 w 10000"/>
              <a:gd name="connsiteY2" fmla="*/ 0 h 10116"/>
              <a:gd name="connsiteX3" fmla="*/ 10000 w 10000"/>
              <a:gd name="connsiteY3" fmla="*/ 8116 h 10116"/>
              <a:gd name="connsiteX4" fmla="*/ 0 w 10000"/>
              <a:gd name="connsiteY4" fmla="*/ 10116 h 10116"/>
              <a:gd name="connsiteX0" fmla="*/ 0 w 10000"/>
              <a:gd name="connsiteY0" fmla="*/ 10038 h 10038"/>
              <a:gd name="connsiteX1" fmla="*/ 0 w 10000"/>
              <a:gd name="connsiteY1" fmla="*/ 38 h 10038"/>
              <a:gd name="connsiteX2" fmla="*/ 9930 w 10000"/>
              <a:gd name="connsiteY2" fmla="*/ 0 h 10038"/>
              <a:gd name="connsiteX3" fmla="*/ 10000 w 10000"/>
              <a:gd name="connsiteY3" fmla="*/ 8038 h 10038"/>
              <a:gd name="connsiteX4" fmla="*/ 0 w 10000"/>
              <a:gd name="connsiteY4" fmla="*/ 10038 h 10038"/>
              <a:gd name="connsiteX0" fmla="*/ 0 w 10000"/>
              <a:gd name="connsiteY0" fmla="*/ 10000 h 10000"/>
              <a:gd name="connsiteX1" fmla="*/ 0 w 10000"/>
              <a:gd name="connsiteY1" fmla="*/ 0 h 10000"/>
              <a:gd name="connsiteX2" fmla="*/ 9930 w 10000"/>
              <a:gd name="connsiteY2" fmla="*/ 40 h 10000"/>
              <a:gd name="connsiteX3" fmla="*/ 10000 w 10000"/>
              <a:gd name="connsiteY3" fmla="*/ 8000 h 10000"/>
              <a:gd name="connsiteX4" fmla="*/ 0 w 10000"/>
              <a:gd name="connsiteY4" fmla="*/ 10000 h 10000"/>
              <a:gd name="connsiteX0" fmla="*/ 0 w 10000"/>
              <a:gd name="connsiteY0" fmla="*/ 10012 h 10012"/>
              <a:gd name="connsiteX1" fmla="*/ 0 w 10000"/>
              <a:gd name="connsiteY1" fmla="*/ 12 h 10012"/>
              <a:gd name="connsiteX2" fmla="*/ 9895 w 10000"/>
              <a:gd name="connsiteY2" fmla="*/ 0 h 10012"/>
              <a:gd name="connsiteX3" fmla="*/ 10000 w 10000"/>
              <a:gd name="connsiteY3" fmla="*/ 8012 h 10012"/>
              <a:gd name="connsiteX4" fmla="*/ 0 w 10000"/>
              <a:gd name="connsiteY4" fmla="*/ 10012 h 10012"/>
              <a:gd name="connsiteX0" fmla="*/ 0 w 10035"/>
              <a:gd name="connsiteY0" fmla="*/ 10012 h 10154"/>
              <a:gd name="connsiteX1" fmla="*/ 0 w 10035"/>
              <a:gd name="connsiteY1" fmla="*/ 12 h 10154"/>
              <a:gd name="connsiteX2" fmla="*/ 9895 w 10035"/>
              <a:gd name="connsiteY2" fmla="*/ 0 h 10154"/>
              <a:gd name="connsiteX3" fmla="*/ 10035 w 10035"/>
              <a:gd name="connsiteY3" fmla="*/ 10154 h 10154"/>
              <a:gd name="connsiteX4" fmla="*/ 0 w 10035"/>
              <a:gd name="connsiteY4" fmla="*/ 10012 h 10154"/>
              <a:gd name="connsiteX0" fmla="*/ 0 w 10035"/>
              <a:gd name="connsiteY0" fmla="*/ 10012 h 10154"/>
              <a:gd name="connsiteX1" fmla="*/ 0 w 10035"/>
              <a:gd name="connsiteY1" fmla="*/ 12 h 10154"/>
              <a:gd name="connsiteX2" fmla="*/ 9895 w 10035"/>
              <a:gd name="connsiteY2" fmla="*/ 0 h 10154"/>
              <a:gd name="connsiteX3" fmla="*/ 10035 w 10035"/>
              <a:gd name="connsiteY3" fmla="*/ 10154 h 10154"/>
              <a:gd name="connsiteX4" fmla="*/ 0 w 10035"/>
              <a:gd name="connsiteY4" fmla="*/ 10012 h 10154"/>
              <a:gd name="connsiteX0" fmla="*/ 0 w 9965"/>
              <a:gd name="connsiteY0" fmla="*/ 10012 h 10102"/>
              <a:gd name="connsiteX1" fmla="*/ 0 w 9965"/>
              <a:gd name="connsiteY1" fmla="*/ 12 h 10102"/>
              <a:gd name="connsiteX2" fmla="*/ 9895 w 9965"/>
              <a:gd name="connsiteY2" fmla="*/ 0 h 10102"/>
              <a:gd name="connsiteX3" fmla="*/ 9965 w 9965"/>
              <a:gd name="connsiteY3" fmla="*/ 10102 h 10102"/>
              <a:gd name="connsiteX4" fmla="*/ 0 w 9965"/>
              <a:gd name="connsiteY4" fmla="*/ 10012 h 10102"/>
              <a:gd name="connsiteX0" fmla="*/ 0 w 10000"/>
              <a:gd name="connsiteY0" fmla="*/ 9911 h 9922"/>
              <a:gd name="connsiteX1" fmla="*/ 0 w 10000"/>
              <a:gd name="connsiteY1" fmla="*/ 12 h 9922"/>
              <a:gd name="connsiteX2" fmla="*/ 9930 w 10000"/>
              <a:gd name="connsiteY2" fmla="*/ 0 h 9922"/>
              <a:gd name="connsiteX3" fmla="*/ 10000 w 10000"/>
              <a:gd name="connsiteY3" fmla="*/ 9922 h 9922"/>
              <a:gd name="connsiteX4" fmla="*/ 0 w 10000"/>
              <a:gd name="connsiteY4" fmla="*/ 9911 h 9922"/>
              <a:gd name="connsiteX0" fmla="*/ 0 w 10000"/>
              <a:gd name="connsiteY0" fmla="*/ 10015 h 10026"/>
              <a:gd name="connsiteX1" fmla="*/ 0 w 10000"/>
              <a:gd name="connsiteY1" fmla="*/ 38 h 10026"/>
              <a:gd name="connsiteX2" fmla="*/ 9965 w 10000"/>
              <a:gd name="connsiteY2" fmla="*/ 0 h 10026"/>
              <a:gd name="connsiteX3" fmla="*/ 10000 w 10000"/>
              <a:gd name="connsiteY3" fmla="*/ 10026 h 10026"/>
              <a:gd name="connsiteX4" fmla="*/ 0 w 10000"/>
              <a:gd name="connsiteY4" fmla="*/ 10015 h 10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26">
                <a:moveTo>
                  <a:pt x="0" y="10015"/>
                </a:moveTo>
                <a:lnTo>
                  <a:pt x="0" y="38"/>
                </a:lnTo>
                <a:lnTo>
                  <a:pt x="9965" y="0"/>
                </a:lnTo>
                <a:cubicBezTo>
                  <a:pt x="9977" y="2699"/>
                  <a:pt x="9988" y="7327"/>
                  <a:pt x="10000" y="10026"/>
                </a:cubicBezTo>
                <a:lnTo>
                  <a:pt x="0" y="10015"/>
                </a:lnTo>
                <a:close/>
              </a:path>
            </a:pathLst>
          </a:custGeom>
          <a:solidFill>
            <a:schemeClr val="accent1">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p:txBody>
      </p:sp>
      <p:sp>
        <p:nvSpPr>
          <p:cNvPr id="71" name="任意多边形: 形状 70">
            <a:extLst>
              <a:ext uri="{FF2B5EF4-FFF2-40B4-BE49-F238E27FC236}">
                <a16:creationId xmlns:a16="http://schemas.microsoft.com/office/drawing/2014/main" id="{694FC673-C9E3-4D96-8DD5-D6A8428B2C07}"/>
              </a:ext>
            </a:extLst>
          </p:cNvPr>
          <p:cNvSpPr/>
          <p:nvPr/>
        </p:nvSpPr>
        <p:spPr>
          <a:xfrm>
            <a:off x="7851305" y="1508359"/>
            <a:ext cx="3063390" cy="68192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35"/>
              <a:gd name="connsiteY0" fmla="*/ 10012 h 10012"/>
              <a:gd name="connsiteX1" fmla="*/ 0 w 10035"/>
              <a:gd name="connsiteY1" fmla="*/ 12 h 10012"/>
              <a:gd name="connsiteX2" fmla="*/ 10035 w 10035"/>
              <a:gd name="connsiteY2" fmla="*/ 0 h 10012"/>
              <a:gd name="connsiteX3" fmla="*/ 10000 w 10035"/>
              <a:gd name="connsiteY3" fmla="*/ 8012 h 10012"/>
              <a:gd name="connsiteX4" fmla="*/ 0 w 10035"/>
              <a:gd name="connsiteY4" fmla="*/ 10012 h 10012"/>
              <a:gd name="connsiteX0" fmla="*/ 0 w 10035"/>
              <a:gd name="connsiteY0" fmla="*/ 10012 h 10012"/>
              <a:gd name="connsiteX1" fmla="*/ 0 w 10035"/>
              <a:gd name="connsiteY1" fmla="*/ 12 h 10012"/>
              <a:gd name="connsiteX2" fmla="*/ 10035 w 10035"/>
              <a:gd name="connsiteY2" fmla="*/ 0 h 10012"/>
              <a:gd name="connsiteX3" fmla="*/ 9965 w 10035"/>
              <a:gd name="connsiteY3" fmla="*/ 9867 h 10012"/>
              <a:gd name="connsiteX4" fmla="*/ 0 w 10035"/>
              <a:gd name="connsiteY4" fmla="*/ 10012 h 10012"/>
              <a:gd name="connsiteX0" fmla="*/ 0 w 10035"/>
              <a:gd name="connsiteY0" fmla="*/ 10012 h 10012"/>
              <a:gd name="connsiteX1" fmla="*/ 0 w 10035"/>
              <a:gd name="connsiteY1" fmla="*/ 12 h 10012"/>
              <a:gd name="connsiteX2" fmla="*/ 10035 w 10035"/>
              <a:gd name="connsiteY2" fmla="*/ 0 h 10012"/>
              <a:gd name="connsiteX3" fmla="*/ 9965 w 10035"/>
              <a:gd name="connsiteY3" fmla="*/ 9945 h 10012"/>
              <a:gd name="connsiteX4" fmla="*/ 0 w 10035"/>
              <a:gd name="connsiteY4" fmla="*/ 10012 h 10012"/>
              <a:gd name="connsiteX0" fmla="*/ 0 w 10035"/>
              <a:gd name="connsiteY0" fmla="*/ 10012 h 10023"/>
              <a:gd name="connsiteX1" fmla="*/ 0 w 10035"/>
              <a:gd name="connsiteY1" fmla="*/ 12 h 10023"/>
              <a:gd name="connsiteX2" fmla="*/ 10035 w 10035"/>
              <a:gd name="connsiteY2" fmla="*/ 0 h 10023"/>
              <a:gd name="connsiteX3" fmla="*/ 9965 w 10035"/>
              <a:gd name="connsiteY3" fmla="*/ 10023 h 10023"/>
              <a:gd name="connsiteX4" fmla="*/ 0 w 10035"/>
              <a:gd name="connsiteY4" fmla="*/ 10012 h 10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72" name="组合 71">
            <a:extLst>
              <a:ext uri="{FF2B5EF4-FFF2-40B4-BE49-F238E27FC236}">
                <a16:creationId xmlns:a16="http://schemas.microsoft.com/office/drawing/2014/main" id="{749643E7-B126-4110-93AF-EDC8F9F51881}"/>
              </a:ext>
            </a:extLst>
          </p:cNvPr>
          <p:cNvGrpSpPr/>
          <p:nvPr/>
        </p:nvGrpSpPr>
        <p:grpSpPr>
          <a:xfrm>
            <a:off x="1540042" y="2190281"/>
            <a:ext cx="2369460" cy="2105251"/>
            <a:chOff x="1540042" y="2190281"/>
            <a:chExt cx="2369460" cy="2105251"/>
          </a:xfrm>
        </p:grpSpPr>
        <p:sp>
          <p:nvSpPr>
            <p:cNvPr id="73" name="文本框 72">
              <a:extLst>
                <a:ext uri="{FF2B5EF4-FFF2-40B4-BE49-F238E27FC236}">
                  <a16:creationId xmlns:a16="http://schemas.microsoft.com/office/drawing/2014/main" id="{9BE68A2E-D3CD-4F2B-8D02-6B3F3218E90E}"/>
                </a:ext>
              </a:extLst>
            </p:cNvPr>
            <p:cNvSpPr txBox="1"/>
            <p:nvPr/>
          </p:nvSpPr>
          <p:spPr>
            <a:xfrm>
              <a:off x="1793335" y="2190281"/>
              <a:ext cx="2031325" cy="830997"/>
            </a:xfrm>
            <a:prstGeom prst="rect">
              <a:avLst/>
            </a:prstGeom>
            <a:noFill/>
          </p:spPr>
          <p:txBody>
            <a:bodyPr wrap="square" rtlCol="0">
              <a:spAutoFit/>
            </a:bodyPr>
            <a:lstStyle/>
            <a:p>
              <a:pPr lvl="0" algn="ctr">
                <a:defRPr/>
              </a:pPr>
              <a:r>
                <a:rPr lang="zh-CN" altLang="en-US" sz="2400" b="1" dirty="0">
                  <a:solidFill>
                    <a:prstClr val="white"/>
                  </a:solidFill>
                  <a:latin typeface="微软雅黑" panose="020B0503020204020204" pitchFamily="34" charset="-122"/>
                  <a:ea typeface="微软雅黑" panose="020B0503020204020204" pitchFamily="34" charset="-122"/>
                </a:rPr>
                <a:t>智能识别模型的搭建与应用</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文本框 73">
              <a:extLst>
                <a:ext uri="{FF2B5EF4-FFF2-40B4-BE49-F238E27FC236}">
                  <a16:creationId xmlns:a16="http://schemas.microsoft.com/office/drawing/2014/main" id="{6D67809D-43D9-482C-BB40-690B2C3887EF}"/>
                </a:ext>
              </a:extLst>
            </p:cNvPr>
            <p:cNvSpPr txBox="1"/>
            <p:nvPr/>
          </p:nvSpPr>
          <p:spPr>
            <a:xfrm>
              <a:off x="1540042" y="3156181"/>
              <a:ext cx="2369460" cy="113935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利用开源项目“</a:t>
              </a:r>
              <a:r>
                <a:rPr kumimoji="0" lang="en-US" altLang="zh-CN" sz="1800" b="0" i="0" u="none" strike="noStrike" kern="1200" cap="none" spc="0" normalizeH="0" baseline="0" noProof="0" dirty="0" err="1">
                  <a:ln>
                    <a:noFill/>
                  </a:ln>
                  <a:solidFill>
                    <a:prstClr val="white"/>
                  </a:solidFill>
                  <a:effectLst/>
                  <a:uLnTx/>
                  <a:uFillTx/>
                  <a:latin typeface="微软雅黑 Light" panose="020B0502040204020203" pitchFamily="34" charset="-122"/>
                  <a:ea typeface="微软雅黑 Light" panose="020B0502040204020203" pitchFamily="34" charset="-122"/>
                  <a:cs typeface="+mn-cs"/>
                </a:rPr>
                <a:t>Openpose</a:t>
              </a: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”以及百度</a:t>
              </a:r>
              <a:r>
                <a:rPr kumimoji="0" lang="en-US" altLang="zh-CN"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AI</a:t>
              </a: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进行搭建</a:t>
              </a:r>
            </a:p>
          </p:txBody>
        </p:sp>
      </p:grpSp>
      <p:grpSp>
        <p:nvGrpSpPr>
          <p:cNvPr id="75" name="组合 74">
            <a:extLst>
              <a:ext uri="{FF2B5EF4-FFF2-40B4-BE49-F238E27FC236}">
                <a16:creationId xmlns:a16="http://schemas.microsoft.com/office/drawing/2014/main" id="{032E3DE2-2E41-46B1-9469-4376860ABB86}"/>
              </a:ext>
            </a:extLst>
          </p:cNvPr>
          <p:cNvGrpSpPr/>
          <p:nvPr/>
        </p:nvGrpSpPr>
        <p:grpSpPr>
          <a:xfrm>
            <a:off x="8282498" y="2423155"/>
            <a:ext cx="2369460" cy="1872377"/>
            <a:chOff x="8282498" y="2423155"/>
            <a:chExt cx="2369460" cy="1872377"/>
          </a:xfrm>
        </p:grpSpPr>
        <p:sp>
          <p:nvSpPr>
            <p:cNvPr id="76" name="文本框 75">
              <a:extLst>
                <a:ext uri="{FF2B5EF4-FFF2-40B4-BE49-F238E27FC236}">
                  <a16:creationId xmlns:a16="http://schemas.microsoft.com/office/drawing/2014/main" id="{490F164E-9510-4391-9D0E-F28D0725DC83}"/>
                </a:ext>
              </a:extLst>
            </p:cNvPr>
            <p:cNvSpPr txBox="1"/>
            <p:nvPr/>
          </p:nvSpPr>
          <p:spPr>
            <a:xfrm>
              <a:off x="8451565" y="2423155"/>
              <a:ext cx="2031325"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潮汐车道设计</a:t>
              </a:r>
            </a:p>
          </p:txBody>
        </p:sp>
        <p:sp>
          <p:nvSpPr>
            <p:cNvPr id="77" name="文本框 76">
              <a:extLst>
                <a:ext uri="{FF2B5EF4-FFF2-40B4-BE49-F238E27FC236}">
                  <a16:creationId xmlns:a16="http://schemas.microsoft.com/office/drawing/2014/main" id="{2BC7C94D-9153-479E-BF06-7711E4EF19DB}"/>
                </a:ext>
              </a:extLst>
            </p:cNvPr>
            <p:cNvSpPr txBox="1"/>
            <p:nvPr/>
          </p:nvSpPr>
          <p:spPr>
            <a:xfrm>
              <a:off x="8282498" y="3156181"/>
              <a:ext cx="2369460" cy="113935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设置潮汐车道，符合现今同学出行车流量的时间变化</a:t>
              </a:r>
            </a:p>
          </p:txBody>
        </p:sp>
      </p:grpSp>
      <p:sp>
        <p:nvSpPr>
          <p:cNvPr id="23" name="任意多边形: 形状 22">
            <a:extLst>
              <a:ext uri="{FF2B5EF4-FFF2-40B4-BE49-F238E27FC236}">
                <a16:creationId xmlns:a16="http://schemas.microsoft.com/office/drawing/2014/main" id="{52CDE96B-2A1A-4754-B559-C564E7EE9CA9}"/>
              </a:ext>
            </a:extLst>
          </p:cNvPr>
          <p:cNvSpPr/>
          <p:nvPr/>
        </p:nvSpPr>
        <p:spPr>
          <a:xfrm>
            <a:off x="4546546" y="1508765"/>
            <a:ext cx="3042022" cy="6819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174"/>
              <a:gd name="connsiteY0" fmla="*/ 10116 h 10116"/>
              <a:gd name="connsiteX1" fmla="*/ 0 w 10174"/>
              <a:gd name="connsiteY1" fmla="*/ 116 h 10116"/>
              <a:gd name="connsiteX2" fmla="*/ 10174 w 10174"/>
              <a:gd name="connsiteY2" fmla="*/ 0 h 10116"/>
              <a:gd name="connsiteX3" fmla="*/ 10000 w 10174"/>
              <a:gd name="connsiteY3" fmla="*/ 8116 h 10116"/>
              <a:gd name="connsiteX4" fmla="*/ 0 w 10174"/>
              <a:gd name="connsiteY4" fmla="*/ 10116 h 10116"/>
              <a:gd name="connsiteX0" fmla="*/ 0 w 10070"/>
              <a:gd name="connsiteY0" fmla="*/ 10000 h 10000"/>
              <a:gd name="connsiteX1" fmla="*/ 0 w 10070"/>
              <a:gd name="connsiteY1" fmla="*/ 0 h 10000"/>
              <a:gd name="connsiteX2" fmla="*/ 10070 w 10070"/>
              <a:gd name="connsiteY2" fmla="*/ 67 h 10000"/>
              <a:gd name="connsiteX3" fmla="*/ 10000 w 10070"/>
              <a:gd name="connsiteY3" fmla="*/ 8000 h 10000"/>
              <a:gd name="connsiteX4" fmla="*/ 0 w 10070"/>
              <a:gd name="connsiteY4" fmla="*/ 10000 h 10000"/>
              <a:gd name="connsiteX0" fmla="*/ 0 w 10070"/>
              <a:gd name="connsiteY0" fmla="*/ 10116 h 10116"/>
              <a:gd name="connsiteX1" fmla="*/ 0 w 10070"/>
              <a:gd name="connsiteY1" fmla="*/ 116 h 10116"/>
              <a:gd name="connsiteX2" fmla="*/ 10070 w 10070"/>
              <a:gd name="connsiteY2" fmla="*/ 0 h 10116"/>
              <a:gd name="connsiteX3" fmla="*/ 10000 w 10070"/>
              <a:gd name="connsiteY3" fmla="*/ 8116 h 10116"/>
              <a:gd name="connsiteX4" fmla="*/ 0 w 10070"/>
              <a:gd name="connsiteY4" fmla="*/ 10116 h 10116"/>
              <a:gd name="connsiteX0" fmla="*/ 0 w 10070"/>
              <a:gd name="connsiteY0" fmla="*/ 10064 h 10064"/>
              <a:gd name="connsiteX1" fmla="*/ 0 w 10070"/>
              <a:gd name="connsiteY1" fmla="*/ 64 h 10064"/>
              <a:gd name="connsiteX2" fmla="*/ 10070 w 10070"/>
              <a:gd name="connsiteY2" fmla="*/ 0 h 10064"/>
              <a:gd name="connsiteX3" fmla="*/ 10000 w 10070"/>
              <a:gd name="connsiteY3" fmla="*/ 8064 h 10064"/>
              <a:gd name="connsiteX4" fmla="*/ 0 w 10070"/>
              <a:gd name="connsiteY4" fmla="*/ 10064 h 10064"/>
              <a:gd name="connsiteX0" fmla="*/ 0 w 10070"/>
              <a:gd name="connsiteY0" fmla="*/ 10064 h 10064"/>
              <a:gd name="connsiteX1" fmla="*/ 0 w 10070"/>
              <a:gd name="connsiteY1" fmla="*/ 64 h 10064"/>
              <a:gd name="connsiteX2" fmla="*/ 10070 w 10070"/>
              <a:gd name="connsiteY2" fmla="*/ 0 h 10064"/>
              <a:gd name="connsiteX3" fmla="*/ 10000 w 10070"/>
              <a:gd name="connsiteY3" fmla="*/ 8064 h 10064"/>
              <a:gd name="connsiteX4" fmla="*/ 0 w 10070"/>
              <a:gd name="connsiteY4" fmla="*/ 10064 h 10064"/>
              <a:gd name="connsiteX0" fmla="*/ 0 w 10070"/>
              <a:gd name="connsiteY0" fmla="*/ 10064 h 10102"/>
              <a:gd name="connsiteX1" fmla="*/ 0 w 10070"/>
              <a:gd name="connsiteY1" fmla="*/ 64 h 10102"/>
              <a:gd name="connsiteX2" fmla="*/ 10070 w 10070"/>
              <a:gd name="connsiteY2" fmla="*/ 0 h 10102"/>
              <a:gd name="connsiteX3" fmla="*/ 9896 w 10070"/>
              <a:gd name="connsiteY3" fmla="*/ 10102 h 10102"/>
              <a:gd name="connsiteX4" fmla="*/ 0 w 10070"/>
              <a:gd name="connsiteY4" fmla="*/ 10064 h 10102"/>
              <a:gd name="connsiteX0" fmla="*/ 0 w 10070"/>
              <a:gd name="connsiteY0" fmla="*/ 10064 h 10102"/>
              <a:gd name="connsiteX1" fmla="*/ 0 w 10070"/>
              <a:gd name="connsiteY1" fmla="*/ 64 h 10102"/>
              <a:gd name="connsiteX2" fmla="*/ 10070 w 10070"/>
              <a:gd name="connsiteY2" fmla="*/ 0 h 10102"/>
              <a:gd name="connsiteX3" fmla="*/ 9896 w 10070"/>
              <a:gd name="connsiteY3" fmla="*/ 10102 h 10102"/>
              <a:gd name="connsiteX4" fmla="*/ 0 w 10070"/>
              <a:gd name="connsiteY4" fmla="*/ 10064 h 10102"/>
              <a:gd name="connsiteX0" fmla="*/ 0 w 10000"/>
              <a:gd name="connsiteY0" fmla="*/ 10000 h 10038"/>
              <a:gd name="connsiteX1" fmla="*/ 0 w 10000"/>
              <a:gd name="connsiteY1" fmla="*/ 0 h 10038"/>
              <a:gd name="connsiteX2" fmla="*/ 10000 w 10000"/>
              <a:gd name="connsiteY2" fmla="*/ 41 h 10038"/>
              <a:gd name="connsiteX3" fmla="*/ 9896 w 10000"/>
              <a:gd name="connsiteY3" fmla="*/ 10038 h 10038"/>
              <a:gd name="connsiteX4" fmla="*/ 0 w 10000"/>
              <a:gd name="connsiteY4" fmla="*/ 10000 h 10038"/>
              <a:gd name="connsiteX0" fmla="*/ 0 w 9965"/>
              <a:gd name="connsiteY0" fmla="*/ 10011 h 10049"/>
              <a:gd name="connsiteX1" fmla="*/ 0 w 9965"/>
              <a:gd name="connsiteY1" fmla="*/ 11 h 10049"/>
              <a:gd name="connsiteX2" fmla="*/ 9965 w 9965"/>
              <a:gd name="connsiteY2" fmla="*/ 0 h 10049"/>
              <a:gd name="connsiteX3" fmla="*/ 9896 w 9965"/>
              <a:gd name="connsiteY3" fmla="*/ 10049 h 10049"/>
              <a:gd name="connsiteX4" fmla="*/ 0 w 9965"/>
              <a:gd name="connsiteY4" fmla="*/ 10011 h 10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 h="10049">
                <a:moveTo>
                  <a:pt x="0" y="10011"/>
                </a:moveTo>
                <a:lnTo>
                  <a:pt x="0" y="11"/>
                </a:lnTo>
                <a:lnTo>
                  <a:pt x="9965" y="0"/>
                </a:lnTo>
                <a:cubicBezTo>
                  <a:pt x="9942" y="2644"/>
                  <a:pt x="9919" y="7405"/>
                  <a:pt x="9896" y="10049"/>
                </a:cubicBezTo>
                <a:lnTo>
                  <a:pt x="0" y="10011"/>
                </a:lnTo>
                <a:close/>
              </a:path>
            </a:pathLst>
          </a:custGeom>
          <a:solidFill>
            <a:schemeClr val="accent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24" name="组合 23">
            <a:extLst>
              <a:ext uri="{FF2B5EF4-FFF2-40B4-BE49-F238E27FC236}">
                <a16:creationId xmlns:a16="http://schemas.microsoft.com/office/drawing/2014/main" id="{43268ADE-E934-4618-B199-3AA951B22BAE}"/>
              </a:ext>
            </a:extLst>
          </p:cNvPr>
          <p:cNvGrpSpPr/>
          <p:nvPr/>
        </p:nvGrpSpPr>
        <p:grpSpPr>
          <a:xfrm>
            <a:off x="4718568" y="2187822"/>
            <a:ext cx="2539061" cy="2371634"/>
            <a:chOff x="1370441" y="2283996"/>
            <a:chExt cx="2539061" cy="2371634"/>
          </a:xfrm>
        </p:grpSpPr>
        <p:sp>
          <p:nvSpPr>
            <p:cNvPr id="25" name="文本框 24">
              <a:extLst>
                <a:ext uri="{FF2B5EF4-FFF2-40B4-BE49-F238E27FC236}">
                  <a16:creationId xmlns:a16="http://schemas.microsoft.com/office/drawing/2014/main" id="{AA9BD0AD-BCF3-4060-B7CA-523359E968A5}"/>
                </a:ext>
              </a:extLst>
            </p:cNvPr>
            <p:cNvSpPr txBox="1"/>
            <p:nvPr/>
          </p:nvSpPr>
          <p:spPr>
            <a:xfrm>
              <a:off x="1370441" y="2283996"/>
              <a:ext cx="2339102" cy="830997"/>
            </a:xfrm>
            <a:prstGeom prst="rect">
              <a:avLst/>
            </a:prstGeom>
            <a:noFill/>
          </p:spPr>
          <p:txBody>
            <a:bodyPr wrap="none" rtlCol="0">
              <a:spAutoFit/>
            </a:bodyPr>
            <a:lstStyle/>
            <a:p>
              <a:pPr lvl="0" algn="ctr">
                <a:defRPr/>
              </a:pPr>
              <a:r>
                <a:rPr lang="zh-CN" altLang="en-US" sz="2400" b="1" dirty="0">
                  <a:solidFill>
                    <a:prstClr val="white"/>
                  </a:solidFill>
                  <a:latin typeface="微软雅黑" panose="020B0503020204020204" pitchFamily="34" charset="-122"/>
                  <a:ea typeface="微软雅黑" panose="020B0503020204020204" pitchFamily="34" charset="-122"/>
                </a:rPr>
                <a:t>紫金港校区内</a:t>
              </a:r>
              <a:endParaRPr lang="en-US" altLang="zh-CN" sz="2400" b="1" dirty="0">
                <a:solidFill>
                  <a:prstClr val="white"/>
                </a:solidFill>
                <a:latin typeface="微软雅黑" panose="020B0503020204020204" pitchFamily="34" charset="-122"/>
                <a:ea typeface="微软雅黑" panose="020B0503020204020204" pitchFamily="34" charset="-122"/>
              </a:endParaRPr>
            </a:p>
            <a:p>
              <a:pPr lvl="0" algn="ctr">
                <a:defRPr/>
              </a:pPr>
              <a:r>
                <a:rPr lang="zh-CN" altLang="en-US" sz="2400" b="1" dirty="0">
                  <a:solidFill>
                    <a:prstClr val="white"/>
                  </a:solidFill>
                  <a:latin typeface="微软雅黑" panose="020B0503020204020204" pitchFamily="34" charset="-122"/>
                  <a:ea typeface="微软雅黑" panose="020B0503020204020204" pitchFamily="34" charset="-122"/>
                </a:rPr>
                <a:t>智能红绿灯设置</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8F4E9EBF-D779-4201-8DB7-6C637D21EB0F}"/>
                </a:ext>
              </a:extLst>
            </p:cNvPr>
            <p:cNvSpPr txBox="1"/>
            <p:nvPr/>
          </p:nvSpPr>
          <p:spPr>
            <a:xfrm>
              <a:off x="1540042" y="3156181"/>
              <a:ext cx="2369460" cy="1499449"/>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以基础馆路口为例，设置红绿灯以便控制车流，减少冲突的发生</a:t>
              </a:r>
            </a:p>
          </p:txBody>
        </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Tree>
    <p:extLst>
      <p:ext uri="{BB962C8B-B14F-4D97-AF65-F5344CB8AC3E}">
        <p14:creationId xmlns:p14="http://schemas.microsoft.com/office/powerpoint/2010/main" val="35996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0-#ppt_w/2"/>
                                          </p:val>
                                        </p:tav>
                                        <p:tav tm="100000">
                                          <p:val>
                                            <p:strVal val="#ppt_x"/>
                                          </p:val>
                                        </p:tav>
                                      </p:tavLst>
                                    </p:anim>
                                    <p:anim calcmode="lin" valueType="num">
                                      <p:cBhvr additive="base">
                                        <p:cTn id="14" dur="500" fill="hold"/>
                                        <p:tgtEl>
                                          <p:spTgt spid="7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 calcmode="lin" valueType="num">
                                      <p:cBhvr additive="base">
                                        <p:cTn id="21" dur="500" fill="hold"/>
                                        <p:tgtEl>
                                          <p:spTgt spid="70"/>
                                        </p:tgtEl>
                                        <p:attrNameLst>
                                          <p:attrName>ppt_x</p:attrName>
                                        </p:attrNameLst>
                                      </p:cBhvr>
                                      <p:tavLst>
                                        <p:tav tm="0">
                                          <p:val>
                                            <p:strVal val="0-#ppt_w/2"/>
                                          </p:val>
                                        </p:tav>
                                        <p:tav tm="100000">
                                          <p:val>
                                            <p:strVal val="#ppt_x"/>
                                          </p:val>
                                        </p:tav>
                                      </p:tavLst>
                                    </p:anim>
                                    <p:anim calcmode="lin" valueType="num">
                                      <p:cBhvr additive="base">
                                        <p:cTn id="22" dur="500" fill="hold"/>
                                        <p:tgtEl>
                                          <p:spTgt spid="7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par>
                                <p:cTn id="27" presetID="10"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0" grpId="0" animBg="1"/>
      <p:bldP spid="71"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2" name="矩形 1">
            <a:extLst>
              <a:ext uri="{FF2B5EF4-FFF2-40B4-BE49-F238E27FC236}">
                <a16:creationId xmlns:a16="http://schemas.microsoft.com/office/drawing/2014/main" id="{B45090A0-2592-4D6B-9597-F2F388291E23}"/>
              </a:ext>
            </a:extLst>
          </p:cNvPr>
          <p:cNvSpPr/>
          <p:nvPr/>
        </p:nvSpPr>
        <p:spPr>
          <a:xfrm>
            <a:off x="754251" y="787986"/>
            <a:ext cx="11194942" cy="1754326"/>
          </a:xfrm>
          <a:prstGeom prst="rect">
            <a:avLst/>
          </a:prstGeom>
        </p:spPr>
        <p:txBody>
          <a:bodyPr wrap="square">
            <a:spAutoFit/>
          </a:bodyPr>
          <a:lstStyle/>
          <a:p>
            <a:r>
              <a:rPr lang="zh-CN" altLang="en-US" dirty="0"/>
              <a:t> 根据CMU的开源项目“Openpose“，我们在caffe框架下搭建了监督学习和神经网络检测图片中人体的关节点位置，完成对画面中单人、多人的关节部位检测之后，再依据得到的身体关节部位，导入到决策树算法中，计算出该人是否在单手骑车，完成检测。</a:t>
            </a:r>
          </a:p>
          <a:p>
            <a:endParaRPr lang="zh-CN" altLang="en-US" dirty="0"/>
          </a:p>
          <a:p>
            <a:r>
              <a:rPr lang="zh-CN" altLang="en-US" dirty="0"/>
              <a:t>通过网络寻找的数据库进行训练，如今的AAF已经达到了94%，意味着我们现今已经具备足够的成功率进行违规骑行行为的检测。</a:t>
            </a:r>
          </a:p>
        </p:txBody>
      </p:sp>
      <p:pic>
        <p:nvPicPr>
          <p:cNvPr id="6" name="图片 5">
            <a:extLst>
              <a:ext uri="{FF2B5EF4-FFF2-40B4-BE49-F238E27FC236}">
                <a16:creationId xmlns:a16="http://schemas.microsoft.com/office/drawing/2014/main" id="{B5223FCA-E4E3-4F9B-8FA1-DC46DC8F79F2}"/>
              </a:ext>
            </a:extLst>
          </p:cNvPr>
          <p:cNvPicPr>
            <a:picLocks noChangeAspect="1"/>
          </p:cNvPicPr>
          <p:nvPr/>
        </p:nvPicPr>
        <p:blipFill>
          <a:blip r:embed="rId5"/>
          <a:stretch>
            <a:fillRect/>
          </a:stretch>
        </p:blipFill>
        <p:spPr>
          <a:xfrm>
            <a:off x="918342" y="2953614"/>
            <a:ext cx="5629275" cy="2724150"/>
          </a:xfrm>
          <a:prstGeom prst="rect">
            <a:avLst/>
          </a:prstGeom>
        </p:spPr>
      </p:pic>
      <p:pic>
        <p:nvPicPr>
          <p:cNvPr id="7" name="图片 6">
            <a:extLst>
              <a:ext uri="{FF2B5EF4-FFF2-40B4-BE49-F238E27FC236}">
                <a16:creationId xmlns:a16="http://schemas.microsoft.com/office/drawing/2014/main" id="{FDCB7F02-C034-4E7A-8A6D-62B6AFCA80EE}"/>
              </a:ext>
            </a:extLst>
          </p:cNvPr>
          <p:cNvPicPr>
            <a:picLocks noChangeAspect="1"/>
          </p:cNvPicPr>
          <p:nvPr/>
        </p:nvPicPr>
        <p:blipFill rotWithShape="1">
          <a:blip r:embed="rId6"/>
          <a:srcRect l="29373" t="11650" r="27861" b="11980"/>
          <a:stretch/>
        </p:blipFill>
        <p:spPr>
          <a:xfrm>
            <a:off x="7560483" y="2726076"/>
            <a:ext cx="1557580" cy="1538654"/>
          </a:xfrm>
          <a:prstGeom prst="rect">
            <a:avLst/>
          </a:prstGeom>
        </p:spPr>
      </p:pic>
      <p:pic>
        <p:nvPicPr>
          <p:cNvPr id="8" name="图片 7">
            <a:extLst>
              <a:ext uri="{FF2B5EF4-FFF2-40B4-BE49-F238E27FC236}">
                <a16:creationId xmlns:a16="http://schemas.microsoft.com/office/drawing/2014/main" id="{29B88BBB-1976-4A42-9CA9-BB43A0ED5580}"/>
              </a:ext>
            </a:extLst>
          </p:cNvPr>
          <p:cNvPicPr>
            <a:picLocks noChangeAspect="1"/>
          </p:cNvPicPr>
          <p:nvPr/>
        </p:nvPicPr>
        <p:blipFill rotWithShape="1">
          <a:blip r:embed="rId7"/>
          <a:srcRect l="29443" t="12965" r="27410" b="11250"/>
          <a:stretch/>
        </p:blipFill>
        <p:spPr>
          <a:xfrm>
            <a:off x="7436497" y="4448495"/>
            <a:ext cx="1805552" cy="1754326"/>
          </a:xfrm>
          <a:prstGeom prst="rect">
            <a:avLst/>
          </a:prstGeom>
        </p:spPr>
      </p:pic>
      <p:pic>
        <p:nvPicPr>
          <p:cNvPr id="10" name="图片 9">
            <a:extLst>
              <a:ext uri="{FF2B5EF4-FFF2-40B4-BE49-F238E27FC236}">
                <a16:creationId xmlns:a16="http://schemas.microsoft.com/office/drawing/2014/main" id="{33C4CF7E-3BAD-44C8-AD9F-3C5CDD2997C5}"/>
              </a:ext>
            </a:extLst>
          </p:cNvPr>
          <p:cNvPicPr>
            <a:picLocks noChangeAspect="1"/>
          </p:cNvPicPr>
          <p:nvPr/>
        </p:nvPicPr>
        <p:blipFill rotWithShape="1">
          <a:blip r:embed="rId8">
            <a:extLst>
              <a:ext uri="{28A0092B-C50C-407E-A947-70E740481C1C}">
                <a14:useLocalDpi xmlns:a14="http://schemas.microsoft.com/office/drawing/2010/main" val="0"/>
              </a:ext>
            </a:extLst>
          </a:blip>
          <a:srcRect l="27013" t="11909" r="26815" b="6294"/>
          <a:stretch/>
        </p:blipFill>
        <p:spPr>
          <a:xfrm>
            <a:off x="9740685" y="2568904"/>
            <a:ext cx="1890793" cy="1852998"/>
          </a:xfrm>
          <a:prstGeom prst="rect">
            <a:avLst/>
          </a:prstGeom>
        </p:spPr>
      </p:pic>
      <p:pic>
        <p:nvPicPr>
          <p:cNvPr id="14" name="图片 13">
            <a:extLst>
              <a:ext uri="{FF2B5EF4-FFF2-40B4-BE49-F238E27FC236}">
                <a16:creationId xmlns:a16="http://schemas.microsoft.com/office/drawing/2014/main" id="{140ED0F5-601F-4990-9DBB-7BE5157FEC16}"/>
              </a:ext>
            </a:extLst>
          </p:cNvPr>
          <p:cNvPicPr>
            <a:picLocks noChangeAspect="1"/>
          </p:cNvPicPr>
          <p:nvPr/>
        </p:nvPicPr>
        <p:blipFill rotWithShape="1">
          <a:blip r:embed="rId9">
            <a:extLst>
              <a:ext uri="{28A0092B-C50C-407E-A947-70E740481C1C}">
                <a14:useLocalDpi xmlns:a14="http://schemas.microsoft.com/office/drawing/2010/main" val="0"/>
              </a:ext>
            </a:extLst>
          </a:blip>
          <a:srcRect l="24979" t="10842" r="25213" b="6294"/>
          <a:stretch/>
        </p:blipFill>
        <p:spPr>
          <a:xfrm>
            <a:off x="9725256" y="4622411"/>
            <a:ext cx="1906222" cy="1754326"/>
          </a:xfrm>
          <a:prstGeom prst="rect">
            <a:avLst/>
          </a:prstGeom>
        </p:spPr>
      </p:pic>
    </p:spTree>
    <p:extLst>
      <p:ext uri="{BB962C8B-B14F-4D97-AF65-F5344CB8AC3E}">
        <p14:creationId xmlns:p14="http://schemas.microsoft.com/office/powerpoint/2010/main" val="15866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2" name="Rectangle 1">
            <a:extLst>
              <a:ext uri="{FF2B5EF4-FFF2-40B4-BE49-F238E27FC236}">
                <a16:creationId xmlns:a16="http://schemas.microsoft.com/office/drawing/2014/main" id="{BFF43FF2-52AB-406D-ACF7-DDF8420F7C3A}"/>
              </a:ext>
            </a:extLst>
          </p:cNvPr>
          <p:cNvSpPr>
            <a:spLocks noChangeArrowheads="1"/>
          </p:cNvSpPr>
          <p:nvPr/>
        </p:nvSpPr>
        <p:spPr bwMode="auto">
          <a:xfrm>
            <a:off x="136343" y="874484"/>
            <a:ext cx="536236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panose="020B0604020202020204" pitchFamily="34" charset="0"/>
                <a:ea typeface="Open Sans"/>
              </a:rPr>
              <a:t>以浙江大学紫金港校区内图书馆基础馆路口为例，该路口为十字路口，常发生非机动车相撞等事故，并且在上下课时间会出现长时间拥堵。本解决方案以杭州市内部分道路通行规则为蓝本进行设计，如有不妥之处还望不吝赐教。</a:t>
            </a:r>
            <a:r>
              <a:rPr kumimoji="0" lang="zh-CN" altLang="zh-CN" sz="1600" b="0" i="0" u="none" strike="noStrike" cap="none" normalizeH="0" baseline="0" dirty="0">
                <a:ln>
                  <a:noFill/>
                </a:ln>
                <a:solidFill>
                  <a:schemeClr val="tx1"/>
                </a:solidFill>
                <a:effectLst/>
                <a:latin typeface="Arial" panose="020B0604020202020204" pitchFamily="34" charset="0"/>
              </a:rPr>
              <a:t> </a:t>
            </a:r>
          </a:p>
        </p:txBody>
      </p:sp>
      <p:sp>
        <p:nvSpPr>
          <p:cNvPr id="3" name="文本框 2">
            <a:extLst>
              <a:ext uri="{FF2B5EF4-FFF2-40B4-BE49-F238E27FC236}">
                <a16:creationId xmlns:a16="http://schemas.microsoft.com/office/drawing/2014/main" id="{E8871914-421C-47C2-A8CC-9CDDFFCDB0AF}"/>
              </a:ext>
            </a:extLst>
          </p:cNvPr>
          <p:cNvSpPr txBox="1"/>
          <p:nvPr/>
        </p:nvSpPr>
        <p:spPr>
          <a:xfrm>
            <a:off x="805912" y="2402237"/>
            <a:ext cx="3905573" cy="369332"/>
          </a:xfrm>
          <a:prstGeom prst="rect">
            <a:avLst/>
          </a:prstGeom>
          <a:noFill/>
        </p:spPr>
        <p:txBody>
          <a:bodyPr wrap="square" rtlCol="0">
            <a:spAutoFit/>
          </a:bodyPr>
          <a:lstStyle/>
          <a:p>
            <a:r>
              <a:rPr lang="zh-CN" altLang="en-US" dirty="0"/>
              <a:t>入教方向</a:t>
            </a:r>
          </a:p>
        </p:txBody>
      </p:sp>
      <p:sp>
        <p:nvSpPr>
          <p:cNvPr id="16" name="文本框 15">
            <a:extLst>
              <a:ext uri="{FF2B5EF4-FFF2-40B4-BE49-F238E27FC236}">
                <a16:creationId xmlns:a16="http://schemas.microsoft.com/office/drawing/2014/main" id="{9402A597-8C0E-4258-B192-89DFDD82006B}"/>
              </a:ext>
            </a:extLst>
          </p:cNvPr>
          <p:cNvSpPr txBox="1"/>
          <p:nvPr/>
        </p:nvSpPr>
        <p:spPr>
          <a:xfrm>
            <a:off x="7111139" y="2402237"/>
            <a:ext cx="3905573" cy="369332"/>
          </a:xfrm>
          <a:prstGeom prst="rect">
            <a:avLst/>
          </a:prstGeom>
          <a:noFill/>
        </p:spPr>
        <p:txBody>
          <a:bodyPr wrap="square" rtlCol="0">
            <a:spAutoFit/>
          </a:bodyPr>
          <a:lstStyle/>
          <a:p>
            <a:r>
              <a:rPr lang="zh-CN" altLang="en-US" dirty="0"/>
              <a:t>离教方向</a:t>
            </a:r>
          </a:p>
        </p:txBody>
      </p:sp>
      <p:pic>
        <p:nvPicPr>
          <p:cNvPr id="4" name="图片 3">
            <a:extLst>
              <a:ext uri="{FF2B5EF4-FFF2-40B4-BE49-F238E27FC236}">
                <a16:creationId xmlns:a16="http://schemas.microsoft.com/office/drawing/2014/main" id="{90E7352E-6860-4F75-9BED-5811CF564575}"/>
              </a:ext>
            </a:extLst>
          </p:cNvPr>
          <p:cNvPicPr>
            <a:picLocks noChangeAspect="1"/>
          </p:cNvPicPr>
          <p:nvPr/>
        </p:nvPicPr>
        <p:blipFill>
          <a:blip r:embed="rId5"/>
          <a:stretch>
            <a:fillRect/>
          </a:stretch>
        </p:blipFill>
        <p:spPr>
          <a:xfrm>
            <a:off x="731538" y="3222104"/>
            <a:ext cx="5688138" cy="3635896"/>
          </a:xfrm>
          <a:prstGeom prst="rect">
            <a:avLst/>
          </a:prstGeom>
        </p:spPr>
      </p:pic>
      <p:pic>
        <p:nvPicPr>
          <p:cNvPr id="5" name="图片 4">
            <a:extLst>
              <a:ext uri="{FF2B5EF4-FFF2-40B4-BE49-F238E27FC236}">
                <a16:creationId xmlns:a16="http://schemas.microsoft.com/office/drawing/2014/main" id="{00E6FFA0-A9B5-43AD-8E0D-E5F74985BEC8}"/>
              </a:ext>
            </a:extLst>
          </p:cNvPr>
          <p:cNvPicPr>
            <a:picLocks noChangeAspect="1"/>
          </p:cNvPicPr>
          <p:nvPr/>
        </p:nvPicPr>
        <p:blipFill>
          <a:blip r:embed="rId6"/>
          <a:stretch>
            <a:fillRect/>
          </a:stretch>
        </p:blipFill>
        <p:spPr>
          <a:xfrm>
            <a:off x="6397980" y="3145521"/>
            <a:ext cx="5688138" cy="3635896"/>
          </a:xfrm>
          <a:prstGeom prst="rect">
            <a:avLst/>
          </a:prstGeom>
        </p:spPr>
      </p:pic>
    </p:spTree>
    <p:extLst>
      <p:ext uri="{BB962C8B-B14F-4D97-AF65-F5344CB8AC3E}">
        <p14:creationId xmlns:p14="http://schemas.microsoft.com/office/powerpoint/2010/main" val="3844832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2" name="矩形 1">
            <a:extLst>
              <a:ext uri="{FF2B5EF4-FFF2-40B4-BE49-F238E27FC236}">
                <a16:creationId xmlns:a16="http://schemas.microsoft.com/office/drawing/2014/main" id="{9B97A7AF-E657-466B-9F31-EB903B286BD1}"/>
              </a:ext>
            </a:extLst>
          </p:cNvPr>
          <p:cNvSpPr/>
          <p:nvPr/>
        </p:nvSpPr>
        <p:spPr>
          <a:xfrm>
            <a:off x="7883" y="902518"/>
            <a:ext cx="9240989" cy="1754326"/>
          </a:xfrm>
          <a:prstGeom prst="rect">
            <a:avLst/>
          </a:prstGeom>
        </p:spPr>
        <p:txBody>
          <a:bodyPr wrap="square">
            <a:spAutoFit/>
          </a:bodyPr>
          <a:lstStyle/>
          <a:p>
            <a:r>
              <a:rPr lang="zh-CN" altLang="en-US" dirty="0"/>
              <a:t>可见：路口出现较大冲突处为东一教学楼输出路径与藕坊南路交汇处，以及藕坊南路与宜山路交汇十字路口，另有少量车辆会由图书馆出入口横跨藕坊南路进入东二门环岛。</a:t>
            </a:r>
          </a:p>
          <a:p>
            <a:endParaRPr lang="en-US" altLang="zh-CN" dirty="0"/>
          </a:p>
          <a:p>
            <a:endParaRPr lang="en-US" altLang="zh-CN" dirty="0"/>
          </a:p>
          <a:p>
            <a:r>
              <a:rPr lang="zh-CN" altLang="en-US" dirty="0"/>
              <a:t>我们设置两个通行信号灯，位于藕坊南路与宜山路交汇十字路口与东一出入口，其中我们将会在东二教学楼处设置路况显示板，预警同学前方路况，可以选择经西教学区绕行。</a:t>
            </a:r>
          </a:p>
        </p:txBody>
      </p:sp>
      <p:pic>
        <p:nvPicPr>
          <p:cNvPr id="5" name="图片 4">
            <a:extLst>
              <a:ext uri="{FF2B5EF4-FFF2-40B4-BE49-F238E27FC236}">
                <a16:creationId xmlns:a16="http://schemas.microsoft.com/office/drawing/2014/main" id="{3AC7B12C-6578-4931-ACDB-A49F71966DF7}"/>
              </a:ext>
            </a:extLst>
          </p:cNvPr>
          <p:cNvPicPr>
            <a:picLocks noChangeAspect="1"/>
          </p:cNvPicPr>
          <p:nvPr/>
        </p:nvPicPr>
        <p:blipFill>
          <a:blip r:embed="rId5"/>
          <a:stretch>
            <a:fillRect/>
          </a:stretch>
        </p:blipFill>
        <p:spPr>
          <a:xfrm>
            <a:off x="2032797" y="2689306"/>
            <a:ext cx="6521669" cy="4168694"/>
          </a:xfrm>
          <a:prstGeom prst="rect">
            <a:avLst/>
          </a:prstGeom>
        </p:spPr>
      </p:pic>
      <p:sp>
        <p:nvSpPr>
          <p:cNvPr id="6" name="星形: 五角 5">
            <a:extLst>
              <a:ext uri="{FF2B5EF4-FFF2-40B4-BE49-F238E27FC236}">
                <a16:creationId xmlns:a16="http://schemas.microsoft.com/office/drawing/2014/main" id="{093907BE-8AD8-4427-A47F-C6C791FE7403}"/>
              </a:ext>
            </a:extLst>
          </p:cNvPr>
          <p:cNvSpPr/>
          <p:nvPr/>
        </p:nvSpPr>
        <p:spPr>
          <a:xfrm>
            <a:off x="4564251" y="3429000"/>
            <a:ext cx="302217" cy="197603"/>
          </a:xfrm>
          <a:prstGeom prst="star5">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星形: 五角 18">
            <a:extLst>
              <a:ext uri="{FF2B5EF4-FFF2-40B4-BE49-F238E27FC236}">
                <a16:creationId xmlns:a16="http://schemas.microsoft.com/office/drawing/2014/main" id="{D27E4B7B-97EB-4632-9E62-EA29968A6D0B}"/>
              </a:ext>
            </a:extLst>
          </p:cNvPr>
          <p:cNvSpPr/>
          <p:nvPr/>
        </p:nvSpPr>
        <p:spPr>
          <a:xfrm>
            <a:off x="5679916" y="5757879"/>
            <a:ext cx="302217" cy="197603"/>
          </a:xfrm>
          <a:prstGeom prst="star5">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679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4966" y="4615171"/>
            <a:ext cx="623999" cy="518142"/>
          </a:xfrm>
          <a:prstGeom prst="rect">
            <a:avLst/>
          </a:prstGeom>
          <a:effectLst>
            <a:glow rad="12700">
              <a:schemeClr val="bg1">
                <a:alpha val="41000"/>
              </a:schemeClr>
            </a:glow>
          </a:effectLst>
        </p:spPr>
      </p:pic>
      <p:sp>
        <p:nvSpPr>
          <p:cNvPr id="11" name="矩形 10">
            <a:extLst>
              <a:ext uri="{FF2B5EF4-FFF2-40B4-BE49-F238E27FC236}">
                <a16:creationId xmlns:a16="http://schemas.microsoft.com/office/drawing/2014/main" id="{0880DD2B-AD4B-4232-845E-4A9C30DE8F64}"/>
              </a:ext>
            </a:extLst>
          </p:cNvPr>
          <p:cNvSpPr/>
          <p:nvPr/>
        </p:nvSpPr>
        <p:spPr>
          <a:xfrm>
            <a:off x="6778975" y="1392996"/>
            <a:ext cx="4761716" cy="4141530"/>
          </a:xfrm>
          <a:prstGeom prst="rect">
            <a:avLst/>
          </a:prstGeom>
          <a:noFill/>
          <a:ln w="635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20" name="矩形 19">
            <a:extLst>
              <a:ext uri="{FF2B5EF4-FFF2-40B4-BE49-F238E27FC236}">
                <a16:creationId xmlns:a16="http://schemas.microsoft.com/office/drawing/2014/main" id="{C0BC3B4D-DE95-4660-8889-F39AB20F4DBD}"/>
              </a:ext>
            </a:extLst>
          </p:cNvPr>
          <p:cNvSpPr/>
          <p:nvPr/>
        </p:nvSpPr>
        <p:spPr>
          <a:xfrm>
            <a:off x="-44848" y="2379133"/>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1268004" y="2442555"/>
            <a:ext cx="5919550" cy="1679627"/>
          </a:xfrm>
          <a:prstGeom prst="rect">
            <a:avLst/>
          </a:prstGeom>
          <a:noFill/>
        </p:spPr>
        <p:txBody>
          <a:bodyPr wrap="square" rtlCol="0">
            <a:spAutoFit/>
          </a:bodyPr>
          <a:lstStyle/>
          <a:p>
            <a:pPr lvl="0">
              <a:lnSpc>
                <a:spcPct val="110000"/>
              </a:lnSpc>
              <a:defRPr/>
            </a:pPr>
            <a:r>
              <a:rPr lang="zh-CN" altLang="en-US" sz="3200" dirty="0">
                <a:solidFill>
                  <a:schemeClr val="bg1"/>
                </a:solidFill>
                <a:latin typeface="微软雅黑"/>
                <a:ea typeface="微软雅黑"/>
              </a:rPr>
              <a:t>浙江大学紫金港校区校内非机动车道规范行驶引导系统</a:t>
            </a:r>
            <a:endParaRPr lang="en-US" altLang="zh-CN" sz="3200" dirty="0">
              <a:solidFill>
                <a:schemeClr val="bg1"/>
              </a:solidFill>
              <a:latin typeface="微软雅黑"/>
              <a:ea typeface="微软雅黑"/>
            </a:endParaRPr>
          </a:p>
          <a:p>
            <a:pPr lvl="0">
              <a:lnSpc>
                <a:spcPct val="110000"/>
              </a:lnSpc>
              <a:defRPr/>
            </a:pPr>
            <a:r>
              <a:rPr lang="en-US" altLang="zh-CN" sz="3200" dirty="0">
                <a:solidFill>
                  <a:schemeClr val="bg1"/>
                </a:solidFill>
                <a:latin typeface="微软雅黑"/>
                <a:ea typeface="微软雅黑"/>
              </a:rPr>
              <a:t>SQTP</a:t>
            </a:r>
            <a:r>
              <a:rPr lang="zh-CN" altLang="en-US" sz="3200" dirty="0">
                <a:solidFill>
                  <a:schemeClr val="bg1"/>
                </a:solidFill>
                <a:latin typeface="微软雅黑"/>
                <a:ea typeface="微软雅黑"/>
              </a:rPr>
              <a:t>项目结项汇报</a:t>
            </a:r>
          </a:p>
        </p:txBody>
      </p:sp>
      <p:pic>
        <p:nvPicPr>
          <p:cNvPr id="4" name="图形 3">
            <a:extLst>
              <a:ext uri="{FF2B5EF4-FFF2-40B4-BE49-F238E27FC236}">
                <a16:creationId xmlns:a16="http://schemas.microsoft.com/office/drawing/2014/main" id="{AAFF26B0-F06D-4E12-ABB4-48CD8800D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01" y="3009722"/>
            <a:ext cx="1387140" cy="1151822"/>
          </a:xfrm>
          <a:prstGeom prst="rect">
            <a:avLst/>
          </a:prstGeom>
          <a:effectLst>
            <a:glow rad="12700">
              <a:schemeClr val="bg1">
                <a:alpha val="41000"/>
              </a:schemeClr>
            </a:glow>
          </a:effectLst>
        </p:spPr>
      </p:pic>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85400" y="293382"/>
            <a:ext cx="1508654" cy="529352"/>
          </a:xfrm>
          <a:prstGeom prst="rect">
            <a:avLst/>
          </a:prstGeom>
        </p:spPr>
      </p:pic>
      <p:grpSp>
        <p:nvGrpSpPr>
          <p:cNvPr id="94" name="组合 93">
            <a:extLst>
              <a:ext uri="{FF2B5EF4-FFF2-40B4-BE49-F238E27FC236}">
                <a16:creationId xmlns:a16="http://schemas.microsoft.com/office/drawing/2014/main" id="{74AAB1E3-E9AA-482C-BC5B-5BA03F02F9EE}"/>
              </a:ext>
            </a:extLst>
          </p:cNvPr>
          <p:cNvGrpSpPr/>
          <p:nvPr/>
        </p:nvGrpSpPr>
        <p:grpSpPr>
          <a:xfrm>
            <a:off x="1083597" y="4175293"/>
            <a:ext cx="2205884" cy="499568"/>
            <a:chOff x="-2893478" y="4774764"/>
            <a:chExt cx="4344884" cy="499568"/>
          </a:xfrm>
        </p:grpSpPr>
        <p:sp>
          <p:nvSpPr>
            <p:cNvPr id="18" name="矩形: 圆角 17">
              <a:extLst>
                <a:ext uri="{FF2B5EF4-FFF2-40B4-BE49-F238E27FC236}">
                  <a16:creationId xmlns:a16="http://schemas.microsoft.com/office/drawing/2014/main" id="{ECCA80A5-3D6E-48F5-B670-5ED8EAE71F9E}"/>
                </a:ext>
              </a:extLst>
            </p:cNvPr>
            <p:cNvSpPr/>
            <p:nvPr/>
          </p:nvSpPr>
          <p:spPr>
            <a:xfrm>
              <a:off x="-2893478" y="4774764"/>
              <a:ext cx="4342067"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文本框 18">
              <a:extLst>
                <a:ext uri="{FF2B5EF4-FFF2-40B4-BE49-F238E27FC236}">
                  <a16:creationId xmlns:a16="http://schemas.microsoft.com/office/drawing/2014/main" id="{2E50AF1E-6827-451A-909D-87A84C1EA21C}"/>
                </a:ext>
              </a:extLst>
            </p:cNvPr>
            <p:cNvSpPr txBox="1"/>
            <p:nvPr/>
          </p:nvSpPr>
          <p:spPr>
            <a:xfrm>
              <a:off x="-2571599" y="4871962"/>
              <a:ext cx="40230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汇报人：张云策</a:t>
              </a:r>
            </a:p>
          </p:txBody>
        </p:sp>
      </p:grpSp>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1858" y="1768270"/>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1857" y="5097825"/>
            <a:ext cx="623999" cy="518142"/>
          </a:xfrm>
          <a:prstGeom prst="rect">
            <a:avLst/>
          </a:prstGeom>
          <a:effectLst>
            <a:glow rad="12700">
              <a:schemeClr val="bg1">
                <a:alpha val="41000"/>
              </a:schemeClr>
            </a:glow>
          </a:effectLst>
        </p:spPr>
      </p:pic>
      <p:pic>
        <p:nvPicPr>
          <p:cNvPr id="21" name="图形 20">
            <a:extLst>
              <a:ext uri="{FF2B5EF4-FFF2-40B4-BE49-F238E27FC236}">
                <a16:creationId xmlns:a16="http://schemas.microsoft.com/office/drawing/2014/main" id="{72133DB7-83E6-4F86-A86D-68528E5FA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0642" y="1125928"/>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4966" y="5620170"/>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7527126" y="1917080"/>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6" name="图片 25">
            <a:extLst>
              <a:ext uri="{FF2B5EF4-FFF2-40B4-BE49-F238E27FC236}">
                <a16:creationId xmlns:a16="http://schemas.microsoft.com/office/drawing/2014/main" id="{0866DE6B-D410-4D6C-84E0-C63D6D54D6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427435" y="2389927"/>
            <a:ext cx="3698223" cy="2413000"/>
          </a:xfrm>
          <a:prstGeom prst="rect">
            <a:avLst/>
          </a:prstGeom>
        </p:spPr>
      </p:pic>
      <p:sp>
        <p:nvSpPr>
          <p:cNvPr id="27" name="文本框 20">
            <a:extLst>
              <a:ext uri="{FF2B5EF4-FFF2-40B4-BE49-F238E27FC236}">
                <a16:creationId xmlns:a16="http://schemas.microsoft.com/office/drawing/2014/main" id="{BD709FC3-F4F8-443B-9E98-B73A947C16E4}"/>
              </a:ext>
            </a:extLst>
          </p:cNvPr>
          <p:cNvSpPr txBox="1"/>
          <p:nvPr/>
        </p:nvSpPr>
        <p:spPr>
          <a:xfrm>
            <a:off x="2906893" y="6087205"/>
            <a:ext cx="6443010" cy="307777"/>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b="1" dirty="0">
                <a:solidFill>
                  <a:srgbClr val="003F87"/>
                </a:solidFill>
                <a:latin typeface="微软雅黑" panose="020B0503020204020204" pitchFamily="34" charset="-122"/>
                <a:ea typeface="微软雅黑" panose="020B0503020204020204" pitchFamily="34" charset="-122"/>
              </a:rPr>
              <a:t>浙江大学计算机科学与技术学院</a:t>
            </a:r>
            <a:endParaRPr lang="en-US" altLang="zh-CN" sz="1400" b="1" dirty="0">
              <a:solidFill>
                <a:srgbClr val="003F8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448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500"/>
                                        <p:tgtEl>
                                          <p:spTgt spid="94"/>
                                        </p:tgtEl>
                                      </p:cBhvr>
                                    </p:animEffect>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17"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2" name="矩形 1">
            <a:extLst>
              <a:ext uri="{FF2B5EF4-FFF2-40B4-BE49-F238E27FC236}">
                <a16:creationId xmlns:a16="http://schemas.microsoft.com/office/drawing/2014/main" id="{F78A653B-B343-4667-9867-6977B15705A4}"/>
              </a:ext>
            </a:extLst>
          </p:cNvPr>
          <p:cNvSpPr/>
          <p:nvPr/>
        </p:nvSpPr>
        <p:spPr>
          <a:xfrm>
            <a:off x="451617" y="827584"/>
            <a:ext cx="6096000" cy="646331"/>
          </a:xfrm>
          <a:prstGeom prst="rect">
            <a:avLst/>
          </a:prstGeom>
        </p:spPr>
        <p:txBody>
          <a:bodyPr>
            <a:spAutoFit/>
          </a:bodyPr>
          <a:lstStyle/>
          <a:p>
            <a:r>
              <a:rPr lang="zh-CN" altLang="en-US" dirty="0"/>
              <a:t>解决方案Part.2中作为例证的路口部分车流量变化具有一定的时间规律，因此我们将进行潮汐车道规划改造。</a:t>
            </a:r>
          </a:p>
        </p:txBody>
      </p:sp>
      <p:pic>
        <p:nvPicPr>
          <p:cNvPr id="3" name="图片 2">
            <a:extLst>
              <a:ext uri="{FF2B5EF4-FFF2-40B4-BE49-F238E27FC236}">
                <a16:creationId xmlns:a16="http://schemas.microsoft.com/office/drawing/2014/main" id="{2C6C414C-D4B1-40CB-88E5-7F70CA937D81}"/>
              </a:ext>
            </a:extLst>
          </p:cNvPr>
          <p:cNvPicPr>
            <a:picLocks noChangeAspect="1"/>
          </p:cNvPicPr>
          <p:nvPr/>
        </p:nvPicPr>
        <p:blipFill>
          <a:blip r:embed="rId5"/>
          <a:stretch>
            <a:fillRect/>
          </a:stretch>
        </p:blipFill>
        <p:spPr>
          <a:xfrm>
            <a:off x="557939" y="1585104"/>
            <a:ext cx="8423625" cy="3687792"/>
          </a:xfrm>
          <a:prstGeom prst="rect">
            <a:avLst/>
          </a:prstGeom>
        </p:spPr>
      </p:pic>
      <p:sp>
        <p:nvSpPr>
          <p:cNvPr id="4" name="矩形 3">
            <a:extLst>
              <a:ext uri="{FF2B5EF4-FFF2-40B4-BE49-F238E27FC236}">
                <a16:creationId xmlns:a16="http://schemas.microsoft.com/office/drawing/2014/main" id="{4C086D99-8B23-49AB-889B-AB0AAF38C012}"/>
              </a:ext>
            </a:extLst>
          </p:cNvPr>
          <p:cNvSpPr/>
          <p:nvPr/>
        </p:nvSpPr>
        <p:spPr>
          <a:xfrm>
            <a:off x="518775" y="5566073"/>
            <a:ext cx="8632973" cy="369332"/>
          </a:xfrm>
          <a:prstGeom prst="rect">
            <a:avLst/>
          </a:prstGeom>
        </p:spPr>
        <p:txBody>
          <a:bodyPr wrap="square">
            <a:spAutoFit/>
          </a:bodyPr>
          <a:lstStyle/>
          <a:p>
            <a:r>
              <a:rPr lang="zh-CN" altLang="en-US" dirty="0"/>
              <a:t>将现有双向双车道划分为四部分，中间两部分为可变潮汐车道</a:t>
            </a:r>
          </a:p>
        </p:txBody>
      </p:sp>
    </p:spTree>
    <p:extLst>
      <p:ext uri="{BB962C8B-B14F-4D97-AF65-F5344CB8AC3E}">
        <p14:creationId xmlns:p14="http://schemas.microsoft.com/office/powerpoint/2010/main" val="3714349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2" name="图片 1">
            <a:extLst>
              <a:ext uri="{FF2B5EF4-FFF2-40B4-BE49-F238E27FC236}">
                <a16:creationId xmlns:a16="http://schemas.microsoft.com/office/drawing/2014/main" id="{74E30F7B-F888-4A8F-B64B-BF8C8224E3B9}"/>
              </a:ext>
            </a:extLst>
          </p:cNvPr>
          <p:cNvPicPr>
            <a:picLocks noChangeAspect="1"/>
          </p:cNvPicPr>
          <p:nvPr/>
        </p:nvPicPr>
        <p:blipFill>
          <a:blip r:embed="rId5"/>
          <a:stretch>
            <a:fillRect/>
          </a:stretch>
        </p:blipFill>
        <p:spPr>
          <a:xfrm>
            <a:off x="102938" y="3835408"/>
            <a:ext cx="6509133" cy="2828864"/>
          </a:xfrm>
          <a:prstGeom prst="rect">
            <a:avLst/>
          </a:prstGeom>
        </p:spPr>
      </p:pic>
      <p:pic>
        <p:nvPicPr>
          <p:cNvPr id="3" name="图片 2">
            <a:extLst>
              <a:ext uri="{FF2B5EF4-FFF2-40B4-BE49-F238E27FC236}">
                <a16:creationId xmlns:a16="http://schemas.microsoft.com/office/drawing/2014/main" id="{1592B934-5CA1-4534-B275-D5653EA17749}"/>
              </a:ext>
            </a:extLst>
          </p:cNvPr>
          <p:cNvPicPr>
            <a:picLocks noChangeAspect="1"/>
          </p:cNvPicPr>
          <p:nvPr/>
        </p:nvPicPr>
        <p:blipFill>
          <a:blip r:embed="rId6"/>
          <a:stretch>
            <a:fillRect/>
          </a:stretch>
        </p:blipFill>
        <p:spPr>
          <a:xfrm>
            <a:off x="6915150" y="4406877"/>
            <a:ext cx="5276850" cy="1685925"/>
          </a:xfrm>
          <a:prstGeom prst="rect">
            <a:avLst/>
          </a:prstGeom>
        </p:spPr>
      </p:pic>
      <p:sp>
        <p:nvSpPr>
          <p:cNvPr id="4" name="矩形 3">
            <a:extLst>
              <a:ext uri="{FF2B5EF4-FFF2-40B4-BE49-F238E27FC236}">
                <a16:creationId xmlns:a16="http://schemas.microsoft.com/office/drawing/2014/main" id="{44EC8DFD-3D1F-4E03-8BDF-7B762D2A2183}"/>
              </a:ext>
            </a:extLst>
          </p:cNvPr>
          <p:cNvSpPr/>
          <p:nvPr/>
        </p:nvSpPr>
        <p:spPr>
          <a:xfrm>
            <a:off x="822372" y="1600974"/>
            <a:ext cx="10754861" cy="646331"/>
          </a:xfrm>
          <a:prstGeom prst="rect">
            <a:avLst/>
          </a:prstGeom>
        </p:spPr>
        <p:txBody>
          <a:bodyPr wrap="square">
            <a:spAutoFit/>
          </a:bodyPr>
          <a:lstStyle/>
          <a:p>
            <a:r>
              <a:rPr lang="zh-CN" altLang="en-US" dirty="0"/>
              <a:t>为了便于师生直观了解潮汐车道的通行设置，可以简化现有的潮汐车道指示灯并应用在校内。在路口用单根“L”型灯柱将横梁悬于潮汐车道正上方2-3米处，并安装两盏车道指示灯。</a:t>
            </a:r>
          </a:p>
        </p:txBody>
      </p:sp>
    </p:spTree>
    <p:extLst>
      <p:ext uri="{BB962C8B-B14F-4D97-AF65-F5344CB8AC3E}">
        <p14:creationId xmlns:p14="http://schemas.microsoft.com/office/powerpoint/2010/main" val="1041201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Tree>
    <p:extLst>
      <p:ext uri="{BB962C8B-B14F-4D97-AF65-F5344CB8AC3E}">
        <p14:creationId xmlns:p14="http://schemas.microsoft.com/office/powerpoint/2010/main" val="1592174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Tree>
    <p:extLst>
      <p:ext uri="{BB962C8B-B14F-4D97-AF65-F5344CB8AC3E}">
        <p14:creationId xmlns:p14="http://schemas.microsoft.com/office/powerpoint/2010/main" val="2856278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9404447" y="2184596"/>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3452212"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研究方法</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a:extLst>
              <a:ext uri="{FF2B5EF4-FFF2-40B4-BE49-F238E27FC236}">
                <a16:creationId xmlns:a16="http://schemas.microsoft.com/office/drawing/2014/main" id="{4C9B050D-6789-4AA9-A526-56ECC8167D9A}"/>
              </a:ext>
            </a:extLst>
          </p:cNvPr>
          <p:cNvSpPr txBox="1"/>
          <p:nvPr/>
        </p:nvSpPr>
        <p:spPr>
          <a:xfrm>
            <a:off x="6345223"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成果展示</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8" name="文本框 47">
            <a:extLst>
              <a:ext uri="{FF2B5EF4-FFF2-40B4-BE49-F238E27FC236}">
                <a16:creationId xmlns:a16="http://schemas.microsoft.com/office/drawing/2014/main" id="{2AAA4CA5-B98F-4084-9D8B-791B4F288906}"/>
              </a:ext>
            </a:extLst>
          </p:cNvPr>
          <p:cNvSpPr txBox="1"/>
          <p:nvPr/>
        </p:nvSpPr>
        <p:spPr>
          <a:xfrm>
            <a:off x="9079669"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项目总结</a:t>
            </a: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CONTENTS</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570102"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研究背景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425810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FE0387-F6DB-45F3-B9C9-EC1C381DB810}"/>
              </a:ext>
            </a:extLst>
          </p:cNvPr>
          <p:cNvPicPr>
            <a:picLocks noChangeAspect="1"/>
          </p:cNvPicPr>
          <p:nvPr/>
        </p:nvPicPr>
        <p:blipFill rotWithShape="1">
          <a:blip r:embed="rId3">
            <a:extLst>
              <a:ext uri="{28A0092B-C50C-407E-A947-70E740481C1C}">
                <a14:useLocalDpi xmlns:a14="http://schemas.microsoft.com/office/drawing/2010/main" val="0"/>
              </a:ext>
            </a:extLst>
          </a:blip>
          <a:srcRect b="25090"/>
          <a:stretch/>
        </p:blipFill>
        <p:spPr>
          <a:xfrm>
            <a:off x="0" y="553263"/>
            <a:ext cx="12192000" cy="6304737"/>
          </a:xfrm>
          <a:prstGeom prst="rect">
            <a:avLst/>
          </a:prstGeom>
        </p:spPr>
      </p:pic>
      <p:sp>
        <p:nvSpPr>
          <p:cNvPr id="40" name="任意多边形: 形状 39">
            <a:extLst>
              <a:ext uri="{FF2B5EF4-FFF2-40B4-BE49-F238E27FC236}">
                <a16:creationId xmlns:a16="http://schemas.microsoft.com/office/drawing/2014/main" id="{03A6CEBA-9267-4A49-A15B-755F71B26A1D}"/>
              </a:ext>
            </a:extLst>
          </p:cNvPr>
          <p:cNvSpPr/>
          <p:nvPr/>
        </p:nvSpPr>
        <p:spPr>
          <a:xfrm>
            <a:off x="-62124" y="557865"/>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10116 h 10116"/>
              <a:gd name="connsiteX1" fmla="*/ 0 w 10000"/>
              <a:gd name="connsiteY1" fmla="*/ 116 h 10116"/>
              <a:gd name="connsiteX2" fmla="*/ 9965 w 10000"/>
              <a:gd name="connsiteY2" fmla="*/ 0 h 10116"/>
              <a:gd name="connsiteX3" fmla="*/ 10000 w 10000"/>
              <a:gd name="connsiteY3" fmla="*/ 8116 h 10116"/>
              <a:gd name="connsiteX4" fmla="*/ 0 w 10000"/>
              <a:gd name="connsiteY4" fmla="*/ 10116 h 10116"/>
              <a:gd name="connsiteX0" fmla="*/ 0 w 10000"/>
              <a:gd name="connsiteY0" fmla="*/ 10038 h 10038"/>
              <a:gd name="connsiteX1" fmla="*/ 0 w 10000"/>
              <a:gd name="connsiteY1" fmla="*/ 38 h 10038"/>
              <a:gd name="connsiteX2" fmla="*/ 9930 w 10000"/>
              <a:gd name="connsiteY2" fmla="*/ 0 h 10038"/>
              <a:gd name="connsiteX3" fmla="*/ 10000 w 10000"/>
              <a:gd name="connsiteY3" fmla="*/ 8038 h 10038"/>
              <a:gd name="connsiteX4" fmla="*/ 0 w 10000"/>
              <a:gd name="connsiteY4" fmla="*/ 10038 h 10038"/>
              <a:gd name="connsiteX0" fmla="*/ 0 w 10000"/>
              <a:gd name="connsiteY0" fmla="*/ 10000 h 10000"/>
              <a:gd name="connsiteX1" fmla="*/ 0 w 10000"/>
              <a:gd name="connsiteY1" fmla="*/ 0 h 10000"/>
              <a:gd name="connsiteX2" fmla="*/ 9930 w 10000"/>
              <a:gd name="connsiteY2" fmla="*/ 40 h 10000"/>
              <a:gd name="connsiteX3" fmla="*/ 10000 w 10000"/>
              <a:gd name="connsiteY3" fmla="*/ 8000 h 10000"/>
              <a:gd name="connsiteX4" fmla="*/ 0 w 10000"/>
              <a:gd name="connsiteY4" fmla="*/ 10000 h 10000"/>
              <a:gd name="connsiteX0" fmla="*/ 0 w 10000"/>
              <a:gd name="connsiteY0" fmla="*/ 10012 h 10012"/>
              <a:gd name="connsiteX1" fmla="*/ 0 w 10000"/>
              <a:gd name="connsiteY1" fmla="*/ 12 h 10012"/>
              <a:gd name="connsiteX2" fmla="*/ 9895 w 10000"/>
              <a:gd name="connsiteY2" fmla="*/ 0 h 10012"/>
              <a:gd name="connsiteX3" fmla="*/ 10000 w 10000"/>
              <a:gd name="connsiteY3" fmla="*/ 8012 h 10012"/>
              <a:gd name="connsiteX4" fmla="*/ 0 w 10000"/>
              <a:gd name="connsiteY4" fmla="*/ 10012 h 10012"/>
              <a:gd name="connsiteX0" fmla="*/ 0 w 10035"/>
              <a:gd name="connsiteY0" fmla="*/ 10012 h 10154"/>
              <a:gd name="connsiteX1" fmla="*/ 0 w 10035"/>
              <a:gd name="connsiteY1" fmla="*/ 12 h 10154"/>
              <a:gd name="connsiteX2" fmla="*/ 9895 w 10035"/>
              <a:gd name="connsiteY2" fmla="*/ 0 h 10154"/>
              <a:gd name="connsiteX3" fmla="*/ 10035 w 10035"/>
              <a:gd name="connsiteY3" fmla="*/ 10154 h 10154"/>
              <a:gd name="connsiteX4" fmla="*/ 0 w 10035"/>
              <a:gd name="connsiteY4" fmla="*/ 10012 h 10154"/>
              <a:gd name="connsiteX0" fmla="*/ 0 w 10035"/>
              <a:gd name="connsiteY0" fmla="*/ 10012 h 10154"/>
              <a:gd name="connsiteX1" fmla="*/ 0 w 10035"/>
              <a:gd name="connsiteY1" fmla="*/ 12 h 10154"/>
              <a:gd name="connsiteX2" fmla="*/ 9895 w 10035"/>
              <a:gd name="connsiteY2" fmla="*/ 0 h 10154"/>
              <a:gd name="connsiteX3" fmla="*/ 10035 w 10035"/>
              <a:gd name="connsiteY3" fmla="*/ 10154 h 10154"/>
              <a:gd name="connsiteX4" fmla="*/ 0 w 10035"/>
              <a:gd name="connsiteY4" fmla="*/ 10012 h 10154"/>
              <a:gd name="connsiteX0" fmla="*/ 0 w 9965"/>
              <a:gd name="connsiteY0" fmla="*/ 10012 h 10102"/>
              <a:gd name="connsiteX1" fmla="*/ 0 w 9965"/>
              <a:gd name="connsiteY1" fmla="*/ 12 h 10102"/>
              <a:gd name="connsiteX2" fmla="*/ 9895 w 9965"/>
              <a:gd name="connsiteY2" fmla="*/ 0 h 10102"/>
              <a:gd name="connsiteX3" fmla="*/ 9965 w 9965"/>
              <a:gd name="connsiteY3" fmla="*/ 10102 h 10102"/>
              <a:gd name="connsiteX4" fmla="*/ 0 w 9965"/>
              <a:gd name="connsiteY4" fmla="*/ 10012 h 10102"/>
              <a:gd name="connsiteX0" fmla="*/ 0 w 10000"/>
              <a:gd name="connsiteY0" fmla="*/ 9911 h 9922"/>
              <a:gd name="connsiteX1" fmla="*/ 0 w 10000"/>
              <a:gd name="connsiteY1" fmla="*/ 12 h 9922"/>
              <a:gd name="connsiteX2" fmla="*/ 9930 w 10000"/>
              <a:gd name="connsiteY2" fmla="*/ 0 h 9922"/>
              <a:gd name="connsiteX3" fmla="*/ 10000 w 10000"/>
              <a:gd name="connsiteY3" fmla="*/ 9922 h 9922"/>
              <a:gd name="connsiteX4" fmla="*/ 0 w 10000"/>
              <a:gd name="connsiteY4" fmla="*/ 9911 h 9922"/>
              <a:gd name="connsiteX0" fmla="*/ 0 w 10000"/>
              <a:gd name="connsiteY0" fmla="*/ 10015 h 10026"/>
              <a:gd name="connsiteX1" fmla="*/ 0 w 10000"/>
              <a:gd name="connsiteY1" fmla="*/ 38 h 10026"/>
              <a:gd name="connsiteX2" fmla="*/ 9965 w 10000"/>
              <a:gd name="connsiteY2" fmla="*/ 0 h 10026"/>
              <a:gd name="connsiteX3" fmla="*/ 10000 w 10000"/>
              <a:gd name="connsiteY3" fmla="*/ 10026 h 10026"/>
              <a:gd name="connsiteX4" fmla="*/ 0 w 10000"/>
              <a:gd name="connsiteY4" fmla="*/ 10015 h 10026"/>
              <a:gd name="connsiteX0" fmla="*/ 9 w 10009"/>
              <a:gd name="connsiteY0" fmla="*/ 10015 h 10026"/>
              <a:gd name="connsiteX1" fmla="*/ 0 w 10009"/>
              <a:gd name="connsiteY1" fmla="*/ 55 h 10026"/>
              <a:gd name="connsiteX2" fmla="*/ 9974 w 10009"/>
              <a:gd name="connsiteY2" fmla="*/ 0 h 10026"/>
              <a:gd name="connsiteX3" fmla="*/ 10009 w 10009"/>
              <a:gd name="connsiteY3" fmla="*/ 10026 h 10026"/>
              <a:gd name="connsiteX4" fmla="*/ 9 w 10009"/>
              <a:gd name="connsiteY4" fmla="*/ 10015 h 10026"/>
              <a:gd name="connsiteX0" fmla="*/ 18 w 10018"/>
              <a:gd name="connsiteY0" fmla="*/ 10028 h 10039"/>
              <a:gd name="connsiteX1" fmla="*/ 0 w 10018"/>
              <a:gd name="connsiteY1" fmla="*/ 0 h 10039"/>
              <a:gd name="connsiteX2" fmla="*/ 9983 w 10018"/>
              <a:gd name="connsiteY2" fmla="*/ 13 h 10039"/>
              <a:gd name="connsiteX3" fmla="*/ 10018 w 10018"/>
              <a:gd name="connsiteY3" fmla="*/ 10039 h 10039"/>
              <a:gd name="connsiteX4" fmla="*/ 18 w 10018"/>
              <a:gd name="connsiteY4" fmla="*/ 10028 h 10039"/>
              <a:gd name="connsiteX0" fmla="*/ 18 w 10028"/>
              <a:gd name="connsiteY0" fmla="*/ 10028 h 10039"/>
              <a:gd name="connsiteX1" fmla="*/ 0 w 10028"/>
              <a:gd name="connsiteY1" fmla="*/ 0 h 10039"/>
              <a:gd name="connsiteX2" fmla="*/ 10026 w 10028"/>
              <a:gd name="connsiteY2" fmla="*/ 30 h 10039"/>
              <a:gd name="connsiteX3" fmla="*/ 10018 w 10028"/>
              <a:gd name="connsiteY3" fmla="*/ 10039 h 10039"/>
              <a:gd name="connsiteX4" fmla="*/ 18 w 10028"/>
              <a:gd name="connsiteY4" fmla="*/ 10028 h 10039"/>
              <a:gd name="connsiteX0" fmla="*/ 18 w 10020"/>
              <a:gd name="connsiteY0" fmla="*/ 10032 h 10043"/>
              <a:gd name="connsiteX1" fmla="*/ 0 w 10020"/>
              <a:gd name="connsiteY1" fmla="*/ 4 h 10043"/>
              <a:gd name="connsiteX2" fmla="*/ 10017 w 10020"/>
              <a:gd name="connsiteY2" fmla="*/ 0 h 10043"/>
              <a:gd name="connsiteX3" fmla="*/ 10018 w 10020"/>
              <a:gd name="connsiteY3" fmla="*/ 10043 h 10043"/>
              <a:gd name="connsiteX4" fmla="*/ 18 w 10020"/>
              <a:gd name="connsiteY4" fmla="*/ 10032 h 10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p:txBody>
      </p:sp>
      <p:sp>
        <p:nvSpPr>
          <p:cNvPr id="39" name="矩形 38">
            <a:extLst>
              <a:ext uri="{FF2B5EF4-FFF2-40B4-BE49-F238E27FC236}">
                <a16:creationId xmlns:a16="http://schemas.microsoft.com/office/drawing/2014/main" id="{AE83B32B-A45C-4753-904A-B627B2B0C2FD}"/>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148475" cy="369332"/>
            <a:chOff x="5416649" y="76583"/>
            <a:chExt cx="6148475" cy="369332"/>
          </a:xfrm>
        </p:grpSpPr>
        <p:sp>
          <p:nvSpPr>
            <p:cNvPr id="42" name="矩形 41">
              <a:extLst>
                <a:ext uri="{FF2B5EF4-FFF2-40B4-BE49-F238E27FC236}">
                  <a16:creationId xmlns:a16="http://schemas.microsoft.com/office/drawing/2014/main" id="{56720B49-086F-43EE-A8F9-614DA194FCA0}"/>
                </a:ext>
              </a:extLst>
            </p:cNvPr>
            <p:cNvSpPr/>
            <p:nvPr/>
          </p:nvSpPr>
          <p:spPr>
            <a:xfrm>
              <a:off x="10253819" y="109261"/>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chemeClr val="bg1"/>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sp>
        <p:nvSpPr>
          <p:cNvPr id="64" name="矩形 63">
            <a:extLst>
              <a:ext uri="{FF2B5EF4-FFF2-40B4-BE49-F238E27FC236}">
                <a16:creationId xmlns:a16="http://schemas.microsoft.com/office/drawing/2014/main" id="{1E543C50-5947-4218-A933-44A9EA03A45F}"/>
              </a:ext>
            </a:extLst>
          </p:cNvPr>
          <p:cNvSpPr/>
          <p:nvPr/>
        </p:nvSpPr>
        <p:spPr>
          <a:xfrm>
            <a:off x="1759004" y="1268413"/>
            <a:ext cx="2239962" cy="2304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5" name="矩形 64">
            <a:extLst>
              <a:ext uri="{FF2B5EF4-FFF2-40B4-BE49-F238E27FC236}">
                <a16:creationId xmlns:a16="http://schemas.microsoft.com/office/drawing/2014/main" id="{9ADE5DDA-F01E-4B2E-A585-11730014DFFA}"/>
              </a:ext>
            </a:extLst>
          </p:cNvPr>
          <p:cNvSpPr/>
          <p:nvPr/>
        </p:nvSpPr>
        <p:spPr>
          <a:xfrm>
            <a:off x="1759004" y="3753900"/>
            <a:ext cx="2239962" cy="2304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 name="矩形 65">
            <a:extLst>
              <a:ext uri="{FF2B5EF4-FFF2-40B4-BE49-F238E27FC236}">
                <a16:creationId xmlns:a16="http://schemas.microsoft.com/office/drawing/2014/main" id="{5761A2CC-75D9-4FD6-A232-22A287B54C97}"/>
              </a:ext>
            </a:extLst>
          </p:cNvPr>
          <p:cNvSpPr/>
          <p:nvPr/>
        </p:nvSpPr>
        <p:spPr>
          <a:xfrm>
            <a:off x="8177575" y="1268413"/>
            <a:ext cx="2239962" cy="2304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 name="矩形 66">
            <a:extLst>
              <a:ext uri="{FF2B5EF4-FFF2-40B4-BE49-F238E27FC236}">
                <a16:creationId xmlns:a16="http://schemas.microsoft.com/office/drawing/2014/main" id="{FCF2E4FB-15E3-4492-8987-95F1C1632F74}"/>
              </a:ext>
            </a:extLst>
          </p:cNvPr>
          <p:cNvSpPr/>
          <p:nvPr/>
        </p:nvSpPr>
        <p:spPr>
          <a:xfrm>
            <a:off x="8177575" y="3753900"/>
            <a:ext cx="2239962" cy="2304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68" name="组合 67">
            <a:extLst>
              <a:ext uri="{FF2B5EF4-FFF2-40B4-BE49-F238E27FC236}">
                <a16:creationId xmlns:a16="http://schemas.microsoft.com/office/drawing/2014/main" id="{61815D76-0E0A-4CA1-AC6C-144746F7570A}"/>
              </a:ext>
            </a:extLst>
          </p:cNvPr>
          <p:cNvGrpSpPr/>
          <p:nvPr/>
        </p:nvGrpSpPr>
        <p:grpSpPr>
          <a:xfrm>
            <a:off x="1781117" y="4305055"/>
            <a:ext cx="2157635" cy="1235769"/>
            <a:chOff x="4097610" y="2361290"/>
            <a:chExt cx="2157635" cy="1235769"/>
          </a:xfrm>
        </p:grpSpPr>
        <p:sp>
          <p:nvSpPr>
            <p:cNvPr id="69" name="文本框 68">
              <a:extLst>
                <a:ext uri="{FF2B5EF4-FFF2-40B4-BE49-F238E27FC236}">
                  <a16:creationId xmlns:a16="http://schemas.microsoft.com/office/drawing/2014/main" id="{0548DE21-5BDC-46BD-83B0-8E7E2F1CAF7E}"/>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0" name="文本框 69">
              <a:extLst>
                <a:ext uri="{FF2B5EF4-FFF2-40B4-BE49-F238E27FC236}">
                  <a16:creationId xmlns:a16="http://schemas.microsoft.com/office/drawing/2014/main" id="{F9F3D0E8-2DD0-406A-ABF0-498192F733F0}"/>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grpSp>
        <p:nvGrpSpPr>
          <p:cNvPr id="71" name="组合 70">
            <a:extLst>
              <a:ext uri="{FF2B5EF4-FFF2-40B4-BE49-F238E27FC236}">
                <a16:creationId xmlns:a16="http://schemas.microsoft.com/office/drawing/2014/main" id="{A6742106-4D33-4682-9C23-082233755035}"/>
              </a:ext>
            </a:extLst>
          </p:cNvPr>
          <p:cNvGrpSpPr/>
          <p:nvPr/>
        </p:nvGrpSpPr>
        <p:grpSpPr>
          <a:xfrm>
            <a:off x="1781117" y="1790306"/>
            <a:ext cx="2157635" cy="1235769"/>
            <a:chOff x="4097610" y="2361290"/>
            <a:chExt cx="2157635" cy="1235769"/>
          </a:xfrm>
        </p:grpSpPr>
        <p:sp>
          <p:nvSpPr>
            <p:cNvPr id="72" name="文本框 71">
              <a:extLst>
                <a:ext uri="{FF2B5EF4-FFF2-40B4-BE49-F238E27FC236}">
                  <a16:creationId xmlns:a16="http://schemas.microsoft.com/office/drawing/2014/main" id="{33D45A5F-BFF5-4341-96B3-B2CD8ABFBE84}"/>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3" name="文本框 72">
              <a:extLst>
                <a:ext uri="{FF2B5EF4-FFF2-40B4-BE49-F238E27FC236}">
                  <a16:creationId xmlns:a16="http://schemas.microsoft.com/office/drawing/2014/main" id="{F56F2DB0-A195-4176-B1C9-81D2A4EA060B}"/>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grpSp>
        <p:nvGrpSpPr>
          <p:cNvPr id="74" name="组合 73">
            <a:extLst>
              <a:ext uri="{FF2B5EF4-FFF2-40B4-BE49-F238E27FC236}">
                <a16:creationId xmlns:a16="http://schemas.microsoft.com/office/drawing/2014/main" id="{E99F19FB-2A71-46C6-B674-6110A0E1F0F3}"/>
              </a:ext>
            </a:extLst>
          </p:cNvPr>
          <p:cNvGrpSpPr/>
          <p:nvPr/>
        </p:nvGrpSpPr>
        <p:grpSpPr>
          <a:xfrm>
            <a:off x="8220325" y="4305055"/>
            <a:ext cx="2157635" cy="1235769"/>
            <a:chOff x="4097610" y="2361290"/>
            <a:chExt cx="2157635" cy="1235769"/>
          </a:xfrm>
        </p:grpSpPr>
        <p:sp>
          <p:nvSpPr>
            <p:cNvPr id="75" name="文本框 74">
              <a:extLst>
                <a:ext uri="{FF2B5EF4-FFF2-40B4-BE49-F238E27FC236}">
                  <a16:creationId xmlns:a16="http://schemas.microsoft.com/office/drawing/2014/main" id="{2BF9825A-17FD-4A20-87FA-E380A7FB7E76}"/>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6" name="文本框 75">
              <a:extLst>
                <a:ext uri="{FF2B5EF4-FFF2-40B4-BE49-F238E27FC236}">
                  <a16:creationId xmlns:a16="http://schemas.microsoft.com/office/drawing/2014/main" id="{133332CE-77C3-4219-BEE3-AFB32CA9B071}"/>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grpSp>
        <p:nvGrpSpPr>
          <p:cNvPr id="77" name="组合 76">
            <a:extLst>
              <a:ext uri="{FF2B5EF4-FFF2-40B4-BE49-F238E27FC236}">
                <a16:creationId xmlns:a16="http://schemas.microsoft.com/office/drawing/2014/main" id="{240F9716-6442-4FC8-BE2B-2AF5B56C7E96}"/>
              </a:ext>
            </a:extLst>
          </p:cNvPr>
          <p:cNvGrpSpPr/>
          <p:nvPr/>
        </p:nvGrpSpPr>
        <p:grpSpPr>
          <a:xfrm>
            <a:off x="8220325" y="1790306"/>
            <a:ext cx="2157635" cy="1235769"/>
            <a:chOff x="4097610" y="2361290"/>
            <a:chExt cx="2157635" cy="1235769"/>
          </a:xfrm>
        </p:grpSpPr>
        <p:sp>
          <p:nvSpPr>
            <p:cNvPr id="78" name="文本框 77">
              <a:extLst>
                <a:ext uri="{FF2B5EF4-FFF2-40B4-BE49-F238E27FC236}">
                  <a16:creationId xmlns:a16="http://schemas.microsoft.com/office/drawing/2014/main" id="{6028B29E-5274-4A55-96E9-D097D329C1C4}"/>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9" name="文本框 78">
              <a:extLst>
                <a:ext uri="{FF2B5EF4-FFF2-40B4-BE49-F238E27FC236}">
                  <a16:creationId xmlns:a16="http://schemas.microsoft.com/office/drawing/2014/main" id="{774CD0EF-DC75-4B78-844C-ABDB0A679649}"/>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sp>
        <p:nvSpPr>
          <p:cNvPr id="80" name="矩形 79">
            <a:extLst>
              <a:ext uri="{FF2B5EF4-FFF2-40B4-BE49-F238E27FC236}">
                <a16:creationId xmlns:a16="http://schemas.microsoft.com/office/drawing/2014/main" id="{FC4EEAF3-8957-47FF-9B5F-77927DFA90F5}"/>
              </a:ext>
            </a:extLst>
          </p:cNvPr>
          <p:cNvSpPr/>
          <p:nvPr/>
        </p:nvSpPr>
        <p:spPr>
          <a:xfrm>
            <a:off x="4976019" y="1268413"/>
            <a:ext cx="2239962" cy="2304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81" name="矩形 80">
            <a:extLst>
              <a:ext uri="{FF2B5EF4-FFF2-40B4-BE49-F238E27FC236}">
                <a16:creationId xmlns:a16="http://schemas.microsoft.com/office/drawing/2014/main" id="{576202EA-6AFE-4B2E-A48C-3C2F2D879DC2}"/>
              </a:ext>
            </a:extLst>
          </p:cNvPr>
          <p:cNvSpPr/>
          <p:nvPr/>
        </p:nvSpPr>
        <p:spPr>
          <a:xfrm>
            <a:off x="4976019" y="3753900"/>
            <a:ext cx="2239962" cy="2304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82" name="组合 81">
            <a:extLst>
              <a:ext uri="{FF2B5EF4-FFF2-40B4-BE49-F238E27FC236}">
                <a16:creationId xmlns:a16="http://schemas.microsoft.com/office/drawing/2014/main" id="{56524CB1-61D8-401B-B99E-DBAD5BDA3618}"/>
              </a:ext>
            </a:extLst>
          </p:cNvPr>
          <p:cNvGrpSpPr/>
          <p:nvPr/>
        </p:nvGrpSpPr>
        <p:grpSpPr>
          <a:xfrm>
            <a:off x="4998132" y="4305055"/>
            <a:ext cx="2157635" cy="1235769"/>
            <a:chOff x="4097610" y="2361290"/>
            <a:chExt cx="2157635" cy="1235769"/>
          </a:xfrm>
        </p:grpSpPr>
        <p:sp>
          <p:nvSpPr>
            <p:cNvPr id="83" name="文本框 82">
              <a:extLst>
                <a:ext uri="{FF2B5EF4-FFF2-40B4-BE49-F238E27FC236}">
                  <a16:creationId xmlns:a16="http://schemas.microsoft.com/office/drawing/2014/main" id="{02B82D71-D418-42B6-935D-994128F7F44F}"/>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84" name="文本框 83">
              <a:extLst>
                <a:ext uri="{FF2B5EF4-FFF2-40B4-BE49-F238E27FC236}">
                  <a16:creationId xmlns:a16="http://schemas.microsoft.com/office/drawing/2014/main" id="{74AAF31C-7D5D-4DFD-982A-F1905AC58445}"/>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grpSp>
        <p:nvGrpSpPr>
          <p:cNvPr id="85" name="组合 84">
            <a:extLst>
              <a:ext uri="{FF2B5EF4-FFF2-40B4-BE49-F238E27FC236}">
                <a16:creationId xmlns:a16="http://schemas.microsoft.com/office/drawing/2014/main" id="{92D07249-8E50-4855-9A5B-691D19F70F52}"/>
              </a:ext>
            </a:extLst>
          </p:cNvPr>
          <p:cNvGrpSpPr/>
          <p:nvPr/>
        </p:nvGrpSpPr>
        <p:grpSpPr>
          <a:xfrm>
            <a:off x="4998132" y="1790306"/>
            <a:ext cx="2157635" cy="1235769"/>
            <a:chOff x="4097610" y="2361290"/>
            <a:chExt cx="2157635" cy="1235769"/>
          </a:xfrm>
        </p:grpSpPr>
        <p:sp>
          <p:nvSpPr>
            <p:cNvPr id="86" name="文本框 85">
              <a:extLst>
                <a:ext uri="{FF2B5EF4-FFF2-40B4-BE49-F238E27FC236}">
                  <a16:creationId xmlns:a16="http://schemas.microsoft.com/office/drawing/2014/main" id="{BFF0FBE8-BDB5-4071-9C0B-C7DCD69BBBAA}"/>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87" name="文本框 86">
              <a:extLst>
                <a:ext uri="{FF2B5EF4-FFF2-40B4-BE49-F238E27FC236}">
                  <a16:creationId xmlns:a16="http://schemas.microsoft.com/office/drawing/2014/main" id="{9E248F12-90D6-463A-A659-41E5CE58AC79}"/>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spTree>
    <p:extLst>
      <p:ext uri="{BB962C8B-B14F-4D97-AF65-F5344CB8AC3E}">
        <p14:creationId xmlns:p14="http://schemas.microsoft.com/office/powerpoint/2010/main" val="294635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p:cTn id="14" dur="500" fill="hold"/>
                                        <p:tgtEl>
                                          <p:spTgt spid="64"/>
                                        </p:tgtEl>
                                        <p:attrNameLst>
                                          <p:attrName>ppt_w</p:attrName>
                                        </p:attrNameLst>
                                      </p:cBhvr>
                                      <p:tavLst>
                                        <p:tav tm="0">
                                          <p:val>
                                            <p:fltVal val="0"/>
                                          </p:val>
                                        </p:tav>
                                        <p:tav tm="100000">
                                          <p:val>
                                            <p:strVal val="#ppt_w"/>
                                          </p:val>
                                        </p:tav>
                                      </p:tavLst>
                                    </p:anim>
                                    <p:anim calcmode="lin" valueType="num">
                                      <p:cBhvr>
                                        <p:cTn id="15" dur="500" fill="hold"/>
                                        <p:tgtEl>
                                          <p:spTgt spid="64"/>
                                        </p:tgtEl>
                                        <p:attrNameLst>
                                          <p:attrName>ppt_h</p:attrName>
                                        </p:attrNameLst>
                                      </p:cBhvr>
                                      <p:tavLst>
                                        <p:tav tm="0">
                                          <p:val>
                                            <p:fltVal val="0"/>
                                          </p:val>
                                        </p:tav>
                                        <p:tav tm="100000">
                                          <p:val>
                                            <p:strVal val="#ppt_h"/>
                                          </p:val>
                                        </p:tav>
                                      </p:tavLst>
                                    </p:anim>
                                    <p:animEffect transition="in" filter="fade">
                                      <p:cBhvr>
                                        <p:cTn id="16" dur="500"/>
                                        <p:tgtEl>
                                          <p:spTgt spid="6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p:cTn id="19" dur="500" fill="hold"/>
                                        <p:tgtEl>
                                          <p:spTgt spid="81"/>
                                        </p:tgtEl>
                                        <p:attrNameLst>
                                          <p:attrName>ppt_w</p:attrName>
                                        </p:attrNameLst>
                                      </p:cBhvr>
                                      <p:tavLst>
                                        <p:tav tm="0">
                                          <p:val>
                                            <p:fltVal val="0"/>
                                          </p:val>
                                        </p:tav>
                                        <p:tav tm="100000">
                                          <p:val>
                                            <p:strVal val="#ppt_w"/>
                                          </p:val>
                                        </p:tav>
                                      </p:tavLst>
                                    </p:anim>
                                    <p:anim calcmode="lin" valueType="num">
                                      <p:cBhvr>
                                        <p:cTn id="20" dur="500" fill="hold"/>
                                        <p:tgtEl>
                                          <p:spTgt spid="81"/>
                                        </p:tgtEl>
                                        <p:attrNameLst>
                                          <p:attrName>ppt_h</p:attrName>
                                        </p:attrNameLst>
                                      </p:cBhvr>
                                      <p:tavLst>
                                        <p:tav tm="0">
                                          <p:val>
                                            <p:fltVal val="0"/>
                                          </p:val>
                                        </p:tav>
                                        <p:tav tm="100000">
                                          <p:val>
                                            <p:strVal val="#ppt_h"/>
                                          </p:val>
                                        </p:tav>
                                      </p:tavLst>
                                    </p:anim>
                                    <p:animEffect transition="in" filter="fade">
                                      <p:cBhvr>
                                        <p:cTn id="21" dur="500"/>
                                        <p:tgtEl>
                                          <p:spTgt spid="81"/>
                                        </p:tgtEl>
                                      </p:cBhvr>
                                    </p:animEffect>
                                  </p:childTnLst>
                                </p:cTn>
                              </p:par>
                              <p:par>
                                <p:cTn id="22" presetID="53" presetClass="entr" presetSubtype="16" fill="hold" grpId="0" nodeType="withEffect">
                                  <p:stCondLst>
                                    <p:cond delay="25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53" presetClass="entr" presetSubtype="16" fill="hold" grpId="0" nodeType="withEffect">
                                  <p:stCondLst>
                                    <p:cond delay="250"/>
                                  </p:stCondLst>
                                  <p:childTnLst>
                                    <p:set>
                                      <p:cBhvr>
                                        <p:cTn id="28" dur="1" fill="hold">
                                          <p:stCondLst>
                                            <p:cond delay="0"/>
                                          </p:stCondLst>
                                        </p:cTn>
                                        <p:tgtEl>
                                          <p:spTgt spid="65"/>
                                        </p:tgtEl>
                                        <p:attrNameLst>
                                          <p:attrName>style.visibility</p:attrName>
                                        </p:attrNameLst>
                                      </p:cBhvr>
                                      <p:to>
                                        <p:strVal val="visible"/>
                                      </p:to>
                                    </p:set>
                                    <p:anim calcmode="lin" valueType="num">
                                      <p:cBhvr>
                                        <p:cTn id="29" dur="500" fill="hold"/>
                                        <p:tgtEl>
                                          <p:spTgt spid="65"/>
                                        </p:tgtEl>
                                        <p:attrNameLst>
                                          <p:attrName>ppt_w</p:attrName>
                                        </p:attrNameLst>
                                      </p:cBhvr>
                                      <p:tavLst>
                                        <p:tav tm="0">
                                          <p:val>
                                            <p:fltVal val="0"/>
                                          </p:val>
                                        </p:tav>
                                        <p:tav tm="100000">
                                          <p:val>
                                            <p:strVal val="#ppt_w"/>
                                          </p:val>
                                        </p:tav>
                                      </p:tavLst>
                                    </p:anim>
                                    <p:anim calcmode="lin" valueType="num">
                                      <p:cBhvr>
                                        <p:cTn id="30" dur="500" fill="hold"/>
                                        <p:tgtEl>
                                          <p:spTgt spid="65"/>
                                        </p:tgtEl>
                                        <p:attrNameLst>
                                          <p:attrName>ppt_h</p:attrName>
                                        </p:attrNameLst>
                                      </p:cBhvr>
                                      <p:tavLst>
                                        <p:tav tm="0">
                                          <p:val>
                                            <p:fltVal val="0"/>
                                          </p:val>
                                        </p:tav>
                                        <p:tav tm="100000">
                                          <p:val>
                                            <p:strVal val="#ppt_h"/>
                                          </p:val>
                                        </p:tav>
                                      </p:tavLst>
                                    </p:anim>
                                    <p:animEffect transition="in" filter="fade">
                                      <p:cBhvr>
                                        <p:cTn id="31" dur="500"/>
                                        <p:tgtEl>
                                          <p:spTgt spid="65"/>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67"/>
                                        </p:tgtEl>
                                        <p:attrNameLst>
                                          <p:attrName>style.visibility</p:attrName>
                                        </p:attrNameLst>
                                      </p:cBhvr>
                                      <p:to>
                                        <p:strVal val="visible"/>
                                      </p:to>
                                    </p:set>
                                    <p:anim calcmode="lin" valueType="num">
                                      <p:cBhvr>
                                        <p:cTn id="34" dur="500" fill="hold"/>
                                        <p:tgtEl>
                                          <p:spTgt spid="67"/>
                                        </p:tgtEl>
                                        <p:attrNameLst>
                                          <p:attrName>ppt_w</p:attrName>
                                        </p:attrNameLst>
                                      </p:cBhvr>
                                      <p:tavLst>
                                        <p:tav tm="0">
                                          <p:val>
                                            <p:fltVal val="0"/>
                                          </p:val>
                                        </p:tav>
                                        <p:tav tm="100000">
                                          <p:val>
                                            <p:strVal val="#ppt_w"/>
                                          </p:val>
                                        </p:tav>
                                      </p:tavLst>
                                    </p:anim>
                                    <p:anim calcmode="lin" valueType="num">
                                      <p:cBhvr>
                                        <p:cTn id="35" dur="500" fill="hold"/>
                                        <p:tgtEl>
                                          <p:spTgt spid="67"/>
                                        </p:tgtEl>
                                        <p:attrNameLst>
                                          <p:attrName>ppt_h</p:attrName>
                                        </p:attrNameLst>
                                      </p:cBhvr>
                                      <p:tavLst>
                                        <p:tav tm="0">
                                          <p:val>
                                            <p:fltVal val="0"/>
                                          </p:val>
                                        </p:tav>
                                        <p:tav tm="100000">
                                          <p:val>
                                            <p:strVal val="#ppt_h"/>
                                          </p:val>
                                        </p:tav>
                                      </p:tavLst>
                                    </p:anim>
                                    <p:animEffect transition="in" filter="fade">
                                      <p:cBhvr>
                                        <p:cTn id="36" dur="500"/>
                                        <p:tgtEl>
                                          <p:spTgt spid="67"/>
                                        </p:tgtEl>
                                      </p:cBhvr>
                                    </p:animEffect>
                                  </p:childTnLst>
                                </p:cTn>
                              </p:par>
                              <p:par>
                                <p:cTn id="37" presetID="53" presetClass="entr" presetSubtype="16" fill="hold" grpId="0" nodeType="withEffect">
                                  <p:stCondLst>
                                    <p:cond delay="250"/>
                                  </p:stCondLst>
                                  <p:childTnLst>
                                    <p:set>
                                      <p:cBhvr>
                                        <p:cTn id="38" dur="1" fill="hold">
                                          <p:stCondLst>
                                            <p:cond delay="0"/>
                                          </p:stCondLst>
                                        </p:cTn>
                                        <p:tgtEl>
                                          <p:spTgt spid="80"/>
                                        </p:tgtEl>
                                        <p:attrNameLst>
                                          <p:attrName>style.visibility</p:attrName>
                                        </p:attrNameLst>
                                      </p:cBhvr>
                                      <p:to>
                                        <p:strVal val="visible"/>
                                      </p:to>
                                    </p:set>
                                    <p:anim calcmode="lin" valueType="num">
                                      <p:cBhvr>
                                        <p:cTn id="39" dur="500" fill="hold"/>
                                        <p:tgtEl>
                                          <p:spTgt spid="80"/>
                                        </p:tgtEl>
                                        <p:attrNameLst>
                                          <p:attrName>ppt_w</p:attrName>
                                        </p:attrNameLst>
                                      </p:cBhvr>
                                      <p:tavLst>
                                        <p:tav tm="0">
                                          <p:val>
                                            <p:fltVal val="0"/>
                                          </p:val>
                                        </p:tav>
                                        <p:tav tm="100000">
                                          <p:val>
                                            <p:strVal val="#ppt_w"/>
                                          </p:val>
                                        </p:tav>
                                      </p:tavLst>
                                    </p:anim>
                                    <p:anim calcmode="lin" valueType="num">
                                      <p:cBhvr>
                                        <p:cTn id="40" dur="500" fill="hold"/>
                                        <p:tgtEl>
                                          <p:spTgt spid="80"/>
                                        </p:tgtEl>
                                        <p:attrNameLst>
                                          <p:attrName>ppt_h</p:attrName>
                                        </p:attrNameLst>
                                      </p:cBhvr>
                                      <p:tavLst>
                                        <p:tav tm="0">
                                          <p:val>
                                            <p:fltVal val="0"/>
                                          </p:val>
                                        </p:tav>
                                        <p:tav tm="100000">
                                          <p:val>
                                            <p:strVal val="#ppt_h"/>
                                          </p:val>
                                        </p:tav>
                                      </p:tavLst>
                                    </p:anim>
                                    <p:animEffect transition="in" filter="fade">
                                      <p:cBhvr>
                                        <p:cTn id="41" dur="500"/>
                                        <p:tgtEl>
                                          <p:spTgt spid="80"/>
                                        </p:tgtEl>
                                      </p:cBhvr>
                                    </p:animEffect>
                                  </p:childTnLst>
                                </p:cTn>
                              </p:par>
                              <p:par>
                                <p:cTn id="42" presetID="10" presetClass="entr" presetSubtype="0" fill="hold" nodeType="withEffect">
                                  <p:stCondLst>
                                    <p:cond delay="55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10" presetClass="entr" presetSubtype="0" fill="hold" nodeType="withEffect">
                                  <p:stCondLst>
                                    <p:cond delay="55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par>
                                <p:cTn id="48" presetID="10" presetClass="entr" presetSubtype="0" fill="hold" nodeType="withEffect">
                                  <p:stCondLst>
                                    <p:cond delay="55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par>
                                <p:cTn id="51" presetID="10" presetClass="entr" presetSubtype="0" fill="hold" nodeType="withEffect">
                                  <p:stCondLst>
                                    <p:cond delay="55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nodeType="withEffect">
                                  <p:stCondLst>
                                    <p:cond delay="55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par>
                                <p:cTn id="57" presetID="10" presetClass="entr" presetSubtype="0" fill="hold" nodeType="withEffect">
                                  <p:stCondLst>
                                    <p:cond delay="55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4" grpId="0" animBg="1"/>
      <p:bldP spid="65" grpId="0" animBg="1"/>
      <p:bldP spid="66" grpId="0" animBg="1"/>
      <p:bldP spid="67" grpId="0" animBg="1"/>
      <p:bldP spid="80" grpId="0" animBg="1"/>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148475" cy="369332"/>
            <a:chOff x="5416649" y="76583"/>
            <a:chExt cx="6148475" cy="369332"/>
          </a:xfrm>
        </p:grpSpPr>
        <p:sp>
          <p:nvSpPr>
            <p:cNvPr id="42" name="矩形 41">
              <a:extLst>
                <a:ext uri="{FF2B5EF4-FFF2-40B4-BE49-F238E27FC236}">
                  <a16:creationId xmlns:a16="http://schemas.microsoft.com/office/drawing/2014/main" id="{56720B49-086F-43EE-A8F9-614DA194FCA0}"/>
                </a:ext>
              </a:extLst>
            </p:cNvPr>
            <p:cNvSpPr/>
            <p:nvPr/>
          </p:nvSpPr>
          <p:spPr>
            <a:xfrm>
              <a:off x="10253819" y="109261"/>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chemeClr val="bg1"/>
                  </a:solidFill>
                </a:rPr>
                <a:t>项目总结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grpSp>
        <p:nvGrpSpPr>
          <p:cNvPr id="36" name="组合 35">
            <a:extLst>
              <a:ext uri="{FF2B5EF4-FFF2-40B4-BE49-F238E27FC236}">
                <a16:creationId xmlns:a16="http://schemas.microsoft.com/office/drawing/2014/main" id="{CB85BE6F-AE18-40FE-8F1F-C6BCE25BE09C}"/>
              </a:ext>
            </a:extLst>
          </p:cNvPr>
          <p:cNvGrpSpPr/>
          <p:nvPr/>
        </p:nvGrpSpPr>
        <p:grpSpPr>
          <a:xfrm>
            <a:off x="4443663" y="2113547"/>
            <a:ext cx="3304674" cy="3304674"/>
            <a:chOff x="4443663" y="2113547"/>
            <a:chExt cx="3304674" cy="3304674"/>
          </a:xfrm>
          <a:blipFill>
            <a:blip r:embed="rId5"/>
            <a:stretch>
              <a:fillRect/>
            </a:stretch>
          </a:blipFill>
        </p:grpSpPr>
        <p:grpSp>
          <p:nvGrpSpPr>
            <p:cNvPr id="37" name="组合 36">
              <a:extLst>
                <a:ext uri="{FF2B5EF4-FFF2-40B4-BE49-F238E27FC236}">
                  <a16:creationId xmlns:a16="http://schemas.microsoft.com/office/drawing/2014/main" id="{919A7785-60B0-442C-AADA-CF0E05E88689}"/>
                </a:ext>
              </a:extLst>
            </p:cNvPr>
            <p:cNvGrpSpPr/>
            <p:nvPr/>
          </p:nvGrpSpPr>
          <p:grpSpPr>
            <a:xfrm>
              <a:off x="4443663" y="2113547"/>
              <a:ext cx="3304674" cy="3304674"/>
              <a:chOff x="4195011" y="1431948"/>
              <a:chExt cx="3801979" cy="3801979"/>
            </a:xfrm>
            <a:grpFill/>
          </p:grpSpPr>
          <p:sp>
            <p:nvSpPr>
              <p:cNvPr id="68" name="任意多边形: 形状 67">
                <a:extLst>
                  <a:ext uri="{FF2B5EF4-FFF2-40B4-BE49-F238E27FC236}">
                    <a16:creationId xmlns:a16="http://schemas.microsoft.com/office/drawing/2014/main" id="{F81FB047-D286-4D95-B2E2-2CA42038799B}"/>
                  </a:ext>
                </a:extLst>
              </p:cNvPr>
              <p:cNvSpPr/>
              <p:nvPr/>
            </p:nvSpPr>
            <p:spPr>
              <a:xfrm>
                <a:off x="4195011" y="1431948"/>
                <a:ext cx="3801979" cy="3801979"/>
              </a:xfrm>
              <a:custGeom>
                <a:avLst/>
                <a:gdLst>
                  <a:gd name="connsiteX0" fmla="*/ 0 w 3801979"/>
                  <a:gd name="connsiteY0" fmla="*/ 0 h 3801979"/>
                  <a:gd name="connsiteX1" fmla="*/ 1100866 w 3801979"/>
                  <a:gd name="connsiteY1" fmla="*/ 0 h 3801979"/>
                  <a:gd name="connsiteX2" fmla="*/ 1090218 w 3801979"/>
                  <a:gd name="connsiteY2" fmla="*/ 120454 h 3801979"/>
                  <a:gd name="connsiteX3" fmla="*/ 1086010 w 3801979"/>
                  <a:gd name="connsiteY3" fmla="*/ 264316 h 3801979"/>
                  <a:gd name="connsiteX4" fmla="*/ 1900989 w 3801979"/>
                  <a:gd name="connsiteY4" fmla="*/ 1671359 h 3801979"/>
                  <a:gd name="connsiteX5" fmla="*/ 2715968 w 3801979"/>
                  <a:gd name="connsiteY5" fmla="*/ 264316 h 3801979"/>
                  <a:gd name="connsiteX6" fmla="*/ 2711761 w 3801979"/>
                  <a:gd name="connsiteY6" fmla="*/ 120454 h 3801979"/>
                  <a:gd name="connsiteX7" fmla="*/ 2701113 w 3801979"/>
                  <a:gd name="connsiteY7" fmla="*/ 0 h 3801979"/>
                  <a:gd name="connsiteX8" fmla="*/ 3801979 w 3801979"/>
                  <a:gd name="connsiteY8" fmla="*/ 0 h 3801979"/>
                  <a:gd name="connsiteX9" fmla="*/ 3801979 w 3801979"/>
                  <a:gd name="connsiteY9" fmla="*/ 1188454 h 3801979"/>
                  <a:gd name="connsiteX10" fmla="*/ 3777399 w 3801979"/>
                  <a:gd name="connsiteY10" fmla="*/ 1186281 h 3801979"/>
                  <a:gd name="connsiteX11" fmla="*/ 3633537 w 3801979"/>
                  <a:gd name="connsiteY11" fmla="*/ 1182074 h 3801979"/>
                  <a:gd name="connsiteX12" fmla="*/ 2226494 w 3801979"/>
                  <a:gd name="connsiteY12" fmla="*/ 1997053 h 3801979"/>
                  <a:gd name="connsiteX13" fmla="*/ 3633537 w 3801979"/>
                  <a:gd name="connsiteY13" fmla="*/ 2812032 h 3801979"/>
                  <a:gd name="connsiteX14" fmla="*/ 3777399 w 3801979"/>
                  <a:gd name="connsiteY14" fmla="*/ 2807824 h 3801979"/>
                  <a:gd name="connsiteX15" fmla="*/ 3801979 w 3801979"/>
                  <a:gd name="connsiteY15" fmla="*/ 2805651 h 3801979"/>
                  <a:gd name="connsiteX16" fmla="*/ 3801979 w 3801979"/>
                  <a:gd name="connsiteY16" fmla="*/ 3801979 h 3801979"/>
                  <a:gd name="connsiteX17" fmla="*/ 2713857 w 3801979"/>
                  <a:gd name="connsiteY17" fmla="*/ 3801979 h 3801979"/>
                  <a:gd name="connsiteX18" fmla="*/ 2715968 w 3801979"/>
                  <a:gd name="connsiteY18" fmla="*/ 3729790 h 3801979"/>
                  <a:gd name="connsiteX19" fmla="*/ 1900989 w 3801979"/>
                  <a:gd name="connsiteY19" fmla="*/ 2322747 h 3801979"/>
                  <a:gd name="connsiteX20" fmla="*/ 1086010 w 3801979"/>
                  <a:gd name="connsiteY20" fmla="*/ 3729790 h 3801979"/>
                  <a:gd name="connsiteX21" fmla="*/ 1088122 w 3801979"/>
                  <a:gd name="connsiteY21" fmla="*/ 3801979 h 3801979"/>
                  <a:gd name="connsiteX22" fmla="*/ 0 w 3801979"/>
                  <a:gd name="connsiteY22" fmla="*/ 3801979 h 3801979"/>
                  <a:gd name="connsiteX23" fmla="*/ 0 w 3801979"/>
                  <a:gd name="connsiteY23" fmla="*/ 2807779 h 3801979"/>
                  <a:gd name="connsiteX24" fmla="*/ 516 w 3801979"/>
                  <a:gd name="connsiteY24" fmla="*/ 2807824 h 3801979"/>
                  <a:gd name="connsiteX25" fmla="*/ 144378 w 3801979"/>
                  <a:gd name="connsiteY25" fmla="*/ 2812032 h 3801979"/>
                  <a:gd name="connsiteX26" fmla="*/ 1551421 w 3801979"/>
                  <a:gd name="connsiteY26" fmla="*/ 1997053 h 3801979"/>
                  <a:gd name="connsiteX27" fmla="*/ 144378 w 3801979"/>
                  <a:gd name="connsiteY27" fmla="*/ 1182074 h 3801979"/>
                  <a:gd name="connsiteX28" fmla="*/ 516 w 3801979"/>
                  <a:gd name="connsiteY28" fmla="*/ 1186281 h 3801979"/>
                  <a:gd name="connsiteX29" fmla="*/ 0 w 3801979"/>
                  <a:gd name="connsiteY29" fmla="*/ 1186327 h 380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1979" h="3801979">
                    <a:moveTo>
                      <a:pt x="0" y="0"/>
                    </a:moveTo>
                    <a:lnTo>
                      <a:pt x="1100866" y="0"/>
                    </a:lnTo>
                    <a:lnTo>
                      <a:pt x="1090218" y="120454"/>
                    </a:lnTo>
                    <a:cubicBezTo>
                      <a:pt x="1087436" y="167755"/>
                      <a:pt x="1086010" y="215748"/>
                      <a:pt x="1086010" y="264316"/>
                    </a:cubicBezTo>
                    <a:cubicBezTo>
                      <a:pt x="1086010" y="1041404"/>
                      <a:pt x="1450889" y="1671359"/>
                      <a:pt x="1900989" y="1671359"/>
                    </a:cubicBezTo>
                    <a:cubicBezTo>
                      <a:pt x="2351089" y="1671359"/>
                      <a:pt x="2715968" y="1041404"/>
                      <a:pt x="2715968" y="264316"/>
                    </a:cubicBezTo>
                    <a:cubicBezTo>
                      <a:pt x="2715968" y="215748"/>
                      <a:pt x="2714543" y="167755"/>
                      <a:pt x="2711761" y="120454"/>
                    </a:cubicBezTo>
                    <a:lnTo>
                      <a:pt x="2701113" y="0"/>
                    </a:lnTo>
                    <a:lnTo>
                      <a:pt x="3801979" y="0"/>
                    </a:lnTo>
                    <a:lnTo>
                      <a:pt x="3801979" y="1188454"/>
                    </a:lnTo>
                    <a:lnTo>
                      <a:pt x="3777399" y="1186281"/>
                    </a:lnTo>
                    <a:cubicBezTo>
                      <a:pt x="3730098" y="1183499"/>
                      <a:pt x="3682105" y="1182074"/>
                      <a:pt x="3633537" y="1182074"/>
                    </a:cubicBezTo>
                    <a:cubicBezTo>
                      <a:pt x="2856449" y="1182074"/>
                      <a:pt x="2226494" y="1546953"/>
                      <a:pt x="2226494" y="1997053"/>
                    </a:cubicBezTo>
                    <a:cubicBezTo>
                      <a:pt x="2226494" y="2447153"/>
                      <a:pt x="2856449" y="2812032"/>
                      <a:pt x="3633537" y="2812032"/>
                    </a:cubicBezTo>
                    <a:cubicBezTo>
                      <a:pt x="3682105" y="2812032"/>
                      <a:pt x="3730098" y="2810606"/>
                      <a:pt x="3777399" y="2807824"/>
                    </a:cubicBezTo>
                    <a:lnTo>
                      <a:pt x="3801979" y="2805651"/>
                    </a:lnTo>
                    <a:lnTo>
                      <a:pt x="3801979" y="3801979"/>
                    </a:lnTo>
                    <a:lnTo>
                      <a:pt x="2713857" y="3801979"/>
                    </a:lnTo>
                    <a:lnTo>
                      <a:pt x="2715968" y="3729790"/>
                    </a:lnTo>
                    <a:cubicBezTo>
                      <a:pt x="2715968" y="2952702"/>
                      <a:pt x="2351089" y="2322747"/>
                      <a:pt x="1900989" y="2322747"/>
                    </a:cubicBezTo>
                    <a:cubicBezTo>
                      <a:pt x="1450889" y="2322747"/>
                      <a:pt x="1086010" y="2952702"/>
                      <a:pt x="1086010" y="3729790"/>
                    </a:cubicBezTo>
                    <a:lnTo>
                      <a:pt x="1088122" y="3801979"/>
                    </a:lnTo>
                    <a:lnTo>
                      <a:pt x="0" y="3801979"/>
                    </a:lnTo>
                    <a:lnTo>
                      <a:pt x="0" y="2807779"/>
                    </a:lnTo>
                    <a:lnTo>
                      <a:pt x="516" y="2807824"/>
                    </a:lnTo>
                    <a:cubicBezTo>
                      <a:pt x="47817" y="2810606"/>
                      <a:pt x="95810" y="2812032"/>
                      <a:pt x="144378" y="2812032"/>
                    </a:cubicBezTo>
                    <a:cubicBezTo>
                      <a:pt x="921466" y="2812032"/>
                      <a:pt x="1551421" y="2447153"/>
                      <a:pt x="1551421" y="1997053"/>
                    </a:cubicBezTo>
                    <a:cubicBezTo>
                      <a:pt x="1551421" y="1546953"/>
                      <a:pt x="921466" y="1182074"/>
                      <a:pt x="144378" y="1182074"/>
                    </a:cubicBezTo>
                    <a:cubicBezTo>
                      <a:pt x="95810" y="1182074"/>
                      <a:pt x="47817" y="1183499"/>
                      <a:pt x="516" y="1186281"/>
                    </a:cubicBezTo>
                    <a:lnTo>
                      <a:pt x="0" y="11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 name="矩形 68">
                <a:extLst>
                  <a:ext uri="{FF2B5EF4-FFF2-40B4-BE49-F238E27FC236}">
                    <a16:creationId xmlns:a16="http://schemas.microsoft.com/office/drawing/2014/main" id="{C4310F49-B52F-4F2E-88D8-8CDDB010771A}"/>
                  </a:ext>
                </a:extLst>
              </p:cNvPr>
              <p:cNvSpPr/>
              <p:nvPr/>
            </p:nvSpPr>
            <p:spPr>
              <a:xfrm rot="2700000">
                <a:off x="5656658" y="2989658"/>
                <a:ext cx="878685" cy="8786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sp>
          <p:nvSpPr>
            <p:cNvPr id="64" name="文本框 63">
              <a:extLst>
                <a:ext uri="{FF2B5EF4-FFF2-40B4-BE49-F238E27FC236}">
                  <a16:creationId xmlns:a16="http://schemas.microsoft.com/office/drawing/2014/main" id="{39925918-018D-432D-AB80-938E2F989513}"/>
                </a:ext>
              </a:extLst>
            </p:cNvPr>
            <p:cNvSpPr txBox="1"/>
            <p:nvPr/>
          </p:nvSpPr>
          <p:spPr>
            <a:xfrm>
              <a:off x="4592053" y="2318084"/>
              <a:ext cx="577515"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5" name="文本框 64">
              <a:extLst>
                <a:ext uri="{FF2B5EF4-FFF2-40B4-BE49-F238E27FC236}">
                  <a16:creationId xmlns:a16="http://schemas.microsoft.com/office/drawing/2014/main" id="{E55CBED0-A0BA-4F49-B5A4-0EFCC81CB221}"/>
                </a:ext>
              </a:extLst>
            </p:cNvPr>
            <p:cNvSpPr txBox="1"/>
            <p:nvPr/>
          </p:nvSpPr>
          <p:spPr>
            <a:xfrm>
              <a:off x="7003384" y="2318084"/>
              <a:ext cx="577515"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7" name="文本框 66">
              <a:extLst>
                <a:ext uri="{FF2B5EF4-FFF2-40B4-BE49-F238E27FC236}">
                  <a16:creationId xmlns:a16="http://schemas.microsoft.com/office/drawing/2014/main" id="{4173B045-5C87-414A-BD64-E8818C5A50CE}"/>
                </a:ext>
              </a:extLst>
            </p:cNvPr>
            <p:cNvSpPr txBox="1"/>
            <p:nvPr/>
          </p:nvSpPr>
          <p:spPr>
            <a:xfrm>
              <a:off x="7003384" y="4675913"/>
              <a:ext cx="577515"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70" name="组合 69">
            <a:extLst>
              <a:ext uri="{FF2B5EF4-FFF2-40B4-BE49-F238E27FC236}">
                <a16:creationId xmlns:a16="http://schemas.microsoft.com/office/drawing/2014/main" id="{E87D3C62-2650-49C2-876D-849B6BEC0547}"/>
              </a:ext>
            </a:extLst>
          </p:cNvPr>
          <p:cNvGrpSpPr/>
          <p:nvPr/>
        </p:nvGrpSpPr>
        <p:grpSpPr>
          <a:xfrm>
            <a:off x="8119149" y="2096480"/>
            <a:ext cx="2360099" cy="1291950"/>
            <a:chOff x="3525171" y="1557745"/>
            <a:chExt cx="2360099" cy="1291950"/>
          </a:xfrm>
        </p:grpSpPr>
        <p:sp>
          <p:nvSpPr>
            <p:cNvPr id="71" name="矩形 70">
              <a:extLst>
                <a:ext uri="{FF2B5EF4-FFF2-40B4-BE49-F238E27FC236}">
                  <a16:creationId xmlns:a16="http://schemas.microsoft.com/office/drawing/2014/main" id="{F441049A-3DE9-440B-B65C-9C8027433EA2}"/>
                </a:ext>
              </a:extLst>
            </p:cNvPr>
            <p:cNvSpPr/>
            <p:nvPr/>
          </p:nvSpPr>
          <p:spPr>
            <a:xfrm>
              <a:off x="3541213" y="1894497"/>
              <a:ext cx="2344057" cy="955198"/>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2" name="矩形 71">
              <a:extLst>
                <a:ext uri="{FF2B5EF4-FFF2-40B4-BE49-F238E27FC236}">
                  <a16:creationId xmlns:a16="http://schemas.microsoft.com/office/drawing/2014/main" id="{0D662A46-AC03-43F5-9A5E-ABF47868134E}"/>
                </a:ext>
              </a:extLst>
            </p:cNvPr>
            <p:cNvSpPr/>
            <p:nvPr/>
          </p:nvSpPr>
          <p:spPr>
            <a:xfrm>
              <a:off x="3525171" y="1557745"/>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73" name="组合 72">
            <a:extLst>
              <a:ext uri="{FF2B5EF4-FFF2-40B4-BE49-F238E27FC236}">
                <a16:creationId xmlns:a16="http://schemas.microsoft.com/office/drawing/2014/main" id="{8FFD6A3C-A147-402B-8974-B9EA69CF4361}"/>
              </a:ext>
            </a:extLst>
          </p:cNvPr>
          <p:cNvGrpSpPr/>
          <p:nvPr/>
        </p:nvGrpSpPr>
        <p:grpSpPr>
          <a:xfrm>
            <a:off x="8119149" y="4465637"/>
            <a:ext cx="2360099" cy="1291950"/>
            <a:chOff x="3525171" y="1557745"/>
            <a:chExt cx="2360099" cy="1291950"/>
          </a:xfrm>
        </p:grpSpPr>
        <p:sp>
          <p:nvSpPr>
            <p:cNvPr id="74" name="矩形 73">
              <a:extLst>
                <a:ext uri="{FF2B5EF4-FFF2-40B4-BE49-F238E27FC236}">
                  <a16:creationId xmlns:a16="http://schemas.microsoft.com/office/drawing/2014/main" id="{1A91FD64-18F8-4C59-928F-48D19FA95C9B}"/>
                </a:ext>
              </a:extLst>
            </p:cNvPr>
            <p:cNvSpPr/>
            <p:nvPr/>
          </p:nvSpPr>
          <p:spPr>
            <a:xfrm>
              <a:off x="3541213" y="1894497"/>
              <a:ext cx="2344057" cy="955198"/>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5" name="矩形 74">
              <a:extLst>
                <a:ext uri="{FF2B5EF4-FFF2-40B4-BE49-F238E27FC236}">
                  <a16:creationId xmlns:a16="http://schemas.microsoft.com/office/drawing/2014/main" id="{799084A7-4FF3-4E57-ABFB-2E69ED362DEB}"/>
                </a:ext>
              </a:extLst>
            </p:cNvPr>
            <p:cNvSpPr/>
            <p:nvPr/>
          </p:nvSpPr>
          <p:spPr>
            <a:xfrm>
              <a:off x="3525171" y="1557745"/>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76" name="组合 75">
            <a:extLst>
              <a:ext uri="{FF2B5EF4-FFF2-40B4-BE49-F238E27FC236}">
                <a16:creationId xmlns:a16="http://schemas.microsoft.com/office/drawing/2014/main" id="{C8516D1D-9C94-4CEE-B004-DFC7B110BB33}"/>
              </a:ext>
            </a:extLst>
          </p:cNvPr>
          <p:cNvGrpSpPr/>
          <p:nvPr/>
        </p:nvGrpSpPr>
        <p:grpSpPr>
          <a:xfrm>
            <a:off x="1696710" y="2096480"/>
            <a:ext cx="2360099" cy="1291950"/>
            <a:chOff x="3525171" y="1557745"/>
            <a:chExt cx="2360099" cy="1291950"/>
          </a:xfrm>
        </p:grpSpPr>
        <p:sp>
          <p:nvSpPr>
            <p:cNvPr id="77" name="矩形 76">
              <a:extLst>
                <a:ext uri="{FF2B5EF4-FFF2-40B4-BE49-F238E27FC236}">
                  <a16:creationId xmlns:a16="http://schemas.microsoft.com/office/drawing/2014/main" id="{FA385FBA-707F-4DC9-BE58-C650C7414C6F}"/>
                </a:ext>
              </a:extLst>
            </p:cNvPr>
            <p:cNvSpPr/>
            <p:nvPr/>
          </p:nvSpPr>
          <p:spPr>
            <a:xfrm>
              <a:off x="3541213" y="1894497"/>
              <a:ext cx="2344057" cy="95519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8" name="矩形 77">
              <a:extLst>
                <a:ext uri="{FF2B5EF4-FFF2-40B4-BE49-F238E27FC236}">
                  <a16:creationId xmlns:a16="http://schemas.microsoft.com/office/drawing/2014/main" id="{CEAACF3F-E828-4BB6-82BF-1BB2F02E2EDA}"/>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79" name="组合 78">
            <a:extLst>
              <a:ext uri="{FF2B5EF4-FFF2-40B4-BE49-F238E27FC236}">
                <a16:creationId xmlns:a16="http://schemas.microsoft.com/office/drawing/2014/main" id="{1BF11E61-B2B6-4FCD-A176-B4D99C7E6BAC}"/>
              </a:ext>
            </a:extLst>
          </p:cNvPr>
          <p:cNvGrpSpPr/>
          <p:nvPr/>
        </p:nvGrpSpPr>
        <p:grpSpPr>
          <a:xfrm>
            <a:off x="1696710" y="4467403"/>
            <a:ext cx="2360099" cy="1291950"/>
            <a:chOff x="3525171" y="1557745"/>
            <a:chExt cx="2360099" cy="1291950"/>
          </a:xfrm>
        </p:grpSpPr>
        <p:sp>
          <p:nvSpPr>
            <p:cNvPr id="80" name="矩形 79">
              <a:extLst>
                <a:ext uri="{FF2B5EF4-FFF2-40B4-BE49-F238E27FC236}">
                  <a16:creationId xmlns:a16="http://schemas.microsoft.com/office/drawing/2014/main" id="{CA7A8F63-D244-45AE-BE61-18F1F68F5BE2}"/>
                </a:ext>
              </a:extLst>
            </p:cNvPr>
            <p:cNvSpPr/>
            <p:nvPr/>
          </p:nvSpPr>
          <p:spPr>
            <a:xfrm>
              <a:off x="3541213" y="1894497"/>
              <a:ext cx="2344057" cy="95519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81" name="矩形 80">
              <a:extLst>
                <a:ext uri="{FF2B5EF4-FFF2-40B4-BE49-F238E27FC236}">
                  <a16:creationId xmlns:a16="http://schemas.microsoft.com/office/drawing/2014/main" id="{DE413B77-D606-4F9F-BAB3-353D31276292}"/>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Tree>
    <p:extLst>
      <p:ext uri="{BB962C8B-B14F-4D97-AF65-F5344CB8AC3E}">
        <p14:creationId xmlns:p14="http://schemas.microsoft.com/office/powerpoint/2010/main" val="126526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p:cTn id="13" dur="500" fill="hold"/>
                                        <p:tgtEl>
                                          <p:spTgt spid="76"/>
                                        </p:tgtEl>
                                        <p:attrNameLst>
                                          <p:attrName>ppt_w</p:attrName>
                                        </p:attrNameLst>
                                      </p:cBhvr>
                                      <p:tavLst>
                                        <p:tav tm="0">
                                          <p:val>
                                            <p:fltVal val="0"/>
                                          </p:val>
                                        </p:tav>
                                        <p:tav tm="100000">
                                          <p:val>
                                            <p:strVal val="#ppt_w"/>
                                          </p:val>
                                        </p:tav>
                                      </p:tavLst>
                                    </p:anim>
                                    <p:anim calcmode="lin" valueType="num">
                                      <p:cBhvr>
                                        <p:cTn id="14" dur="500" fill="hold"/>
                                        <p:tgtEl>
                                          <p:spTgt spid="76"/>
                                        </p:tgtEl>
                                        <p:attrNameLst>
                                          <p:attrName>ppt_h</p:attrName>
                                        </p:attrNameLst>
                                      </p:cBhvr>
                                      <p:tavLst>
                                        <p:tav tm="0">
                                          <p:val>
                                            <p:fltVal val="0"/>
                                          </p:val>
                                        </p:tav>
                                        <p:tav tm="100000">
                                          <p:val>
                                            <p:strVal val="#ppt_h"/>
                                          </p:val>
                                        </p:tav>
                                      </p:tavLst>
                                    </p:anim>
                                    <p:animEffect transition="in" filter="fade">
                                      <p:cBhvr>
                                        <p:cTn id="15" dur="500"/>
                                        <p:tgtEl>
                                          <p:spTgt spid="7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animEffect transition="in" filter="fade">
                                      <p:cBhvr>
                                        <p:cTn id="21" dur="500"/>
                                        <p:tgtEl>
                                          <p:spTgt spid="7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500" fill="hold"/>
                                        <p:tgtEl>
                                          <p:spTgt spid="79"/>
                                        </p:tgtEl>
                                        <p:attrNameLst>
                                          <p:attrName>ppt_w</p:attrName>
                                        </p:attrNameLst>
                                      </p:cBhvr>
                                      <p:tavLst>
                                        <p:tav tm="0">
                                          <p:val>
                                            <p:fltVal val="0"/>
                                          </p:val>
                                        </p:tav>
                                        <p:tav tm="100000">
                                          <p:val>
                                            <p:strVal val="#ppt_w"/>
                                          </p:val>
                                        </p:tav>
                                      </p:tavLst>
                                    </p:anim>
                                    <p:anim calcmode="lin" valueType="num">
                                      <p:cBhvr>
                                        <p:cTn id="26" dur="500" fill="hold"/>
                                        <p:tgtEl>
                                          <p:spTgt spid="79"/>
                                        </p:tgtEl>
                                        <p:attrNameLst>
                                          <p:attrName>ppt_h</p:attrName>
                                        </p:attrNameLst>
                                      </p:cBhvr>
                                      <p:tavLst>
                                        <p:tav tm="0">
                                          <p:val>
                                            <p:fltVal val="0"/>
                                          </p:val>
                                        </p:tav>
                                        <p:tav tm="100000">
                                          <p:val>
                                            <p:strVal val="#ppt_h"/>
                                          </p:val>
                                        </p:tav>
                                      </p:tavLst>
                                    </p:anim>
                                    <p:animEffect transition="in" filter="fade">
                                      <p:cBhvr>
                                        <p:cTn id="27" dur="500"/>
                                        <p:tgtEl>
                                          <p:spTgt spid="79"/>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p:cTn id="31" dur="500" fill="hold"/>
                                        <p:tgtEl>
                                          <p:spTgt spid="73"/>
                                        </p:tgtEl>
                                        <p:attrNameLst>
                                          <p:attrName>ppt_w</p:attrName>
                                        </p:attrNameLst>
                                      </p:cBhvr>
                                      <p:tavLst>
                                        <p:tav tm="0">
                                          <p:val>
                                            <p:fltVal val="0"/>
                                          </p:val>
                                        </p:tav>
                                        <p:tav tm="100000">
                                          <p:val>
                                            <p:strVal val="#ppt_w"/>
                                          </p:val>
                                        </p:tav>
                                      </p:tavLst>
                                    </p:anim>
                                    <p:anim calcmode="lin" valueType="num">
                                      <p:cBhvr>
                                        <p:cTn id="32" dur="500" fill="hold"/>
                                        <p:tgtEl>
                                          <p:spTgt spid="73"/>
                                        </p:tgtEl>
                                        <p:attrNameLst>
                                          <p:attrName>ppt_h</p:attrName>
                                        </p:attrNameLst>
                                      </p:cBhvr>
                                      <p:tavLst>
                                        <p:tav tm="0">
                                          <p:val>
                                            <p:fltVal val="0"/>
                                          </p:val>
                                        </p:tav>
                                        <p:tav tm="100000">
                                          <p:val>
                                            <p:strVal val="#ppt_h"/>
                                          </p:val>
                                        </p:tav>
                                      </p:tavLst>
                                    </p:anim>
                                    <p:animEffect transition="in" filter="fade">
                                      <p:cBhvr>
                                        <p:cTn id="3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形 27">
            <a:extLst>
              <a:ext uri="{FF2B5EF4-FFF2-40B4-BE49-F238E27FC236}">
                <a16:creationId xmlns:a16="http://schemas.microsoft.com/office/drawing/2014/main" id="{9E16A54B-3014-4DC3-A96D-7A2A8A68A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0309" y="1445121"/>
            <a:ext cx="5215098" cy="4330394"/>
          </a:xfrm>
          <a:prstGeom prst="rect">
            <a:avLst/>
          </a:prstGeom>
          <a:effectLst>
            <a:glow rad="12700">
              <a:schemeClr val="bg1">
                <a:alpha val="41000"/>
              </a:schemeClr>
            </a:glow>
          </a:effectLst>
        </p:spPr>
      </p:pic>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1960" y="2827608"/>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8912" y="3669555"/>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8016305" y="2558909"/>
            <a:ext cx="2703287" cy="722249"/>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000" dirty="0">
                <a:solidFill>
                  <a:srgbClr val="003F87"/>
                </a:solidFill>
                <a:latin typeface="微软雅黑"/>
                <a:ea typeface="微软雅黑"/>
              </a:rPr>
              <a:t>感谢观看</a:t>
            </a:r>
            <a:endParaRPr kumimoji="0" lang="zh-CN" altLang="en-US" sz="4000" b="0" i="0" u="none" strike="noStrike" kern="1200" cap="none" spc="0" normalizeH="0" baseline="0" noProof="0" dirty="0">
              <a:ln>
                <a:noFill/>
              </a:ln>
              <a:solidFill>
                <a:srgbClr val="003F87"/>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3909" y="175131"/>
            <a:ext cx="1508654" cy="529352"/>
          </a:xfrm>
          <a:prstGeom prst="rect">
            <a:avLst/>
          </a:prstGeom>
        </p:spPr>
      </p:pic>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8208" y="426805"/>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01408" y="4402483"/>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01408" y="5365067"/>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4135771" y="6104482"/>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7" name="图形 26">
            <a:extLst>
              <a:ext uri="{FF2B5EF4-FFF2-40B4-BE49-F238E27FC236}">
                <a16:creationId xmlns:a16="http://schemas.microsoft.com/office/drawing/2014/main" id="{6A1B681F-C850-4D63-9310-6FD6D4B841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3928" y="3360503"/>
            <a:ext cx="623999" cy="518142"/>
          </a:xfrm>
          <a:prstGeom prst="rect">
            <a:avLst/>
          </a:prstGeom>
          <a:effectLst>
            <a:glow rad="12700">
              <a:schemeClr val="bg1">
                <a:alpha val="41000"/>
              </a:schemeClr>
            </a:glow>
          </a:effectLst>
        </p:spPr>
      </p:pic>
      <p:pic>
        <p:nvPicPr>
          <p:cNvPr id="29" name="图形 28">
            <a:extLst>
              <a:ext uri="{FF2B5EF4-FFF2-40B4-BE49-F238E27FC236}">
                <a16:creationId xmlns:a16="http://schemas.microsoft.com/office/drawing/2014/main" id="{9718D3A6-E32A-4F9D-A1F9-D28E2D3ECD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7928" y="673324"/>
            <a:ext cx="623999" cy="518142"/>
          </a:xfrm>
          <a:prstGeom prst="rect">
            <a:avLst/>
          </a:prstGeom>
          <a:effectLst>
            <a:glow rad="12700">
              <a:schemeClr val="bg1">
                <a:alpha val="41000"/>
              </a:schemeClr>
            </a:glow>
          </a:effectLst>
        </p:spPr>
      </p:pic>
      <p:pic>
        <p:nvPicPr>
          <p:cNvPr id="31" name="图形 30">
            <a:extLst>
              <a:ext uri="{FF2B5EF4-FFF2-40B4-BE49-F238E27FC236}">
                <a16:creationId xmlns:a16="http://schemas.microsoft.com/office/drawing/2014/main" id="{630D5242-335A-4398-B6EC-29E1F7963E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4305" y="4857050"/>
            <a:ext cx="623999" cy="518142"/>
          </a:xfrm>
          <a:prstGeom prst="rect">
            <a:avLst/>
          </a:prstGeom>
          <a:effectLst>
            <a:glow rad="12700">
              <a:schemeClr val="bg1">
                <a:alpha val="41000"/>
              </a:schemeClr>
            </a:glow>
          </a:effectLst>
        </p:spPr>
      </p:pic>
      <p:pic>
        <p:nvPicPr>
          <p:cNvPr id="32" name="图形 31">
            <a:extLst>
              <a:ext uri="{FF2B5EF4-FFF2-40B4-BE49-F238E27FC236}">
                <a16:creationId xmlns:a16="http://schemas.microsoft.com/office/drawing/2014/main" id="{DC784CC6-B30C-4AE7-9777-FC110D3031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7866" y="4360212"/>
            <a:ext cx="623999" cy="518142"/>
          </a:xfrm>
          <a:prstGeom prst="rect">
            <a:avLst/>
          </a:prstGeom>
          <a:effectLst>
            <a:glow rad="12700">
              <a:schemeClr val="bg1">
                <a:alpha val="41000"/>
              </a:schemeClr>
            </a:glow>
          </a:effectLst>
        </p:spPr>
      </p:pic>
      <p:pic>
        <p:nvPicPr>
          <p:cNvPr id="2" name="图片 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92504" y="1189878"/>
            <a:ext cx="5961580" cy="4470903"/>
          </a:xfrm>
          <a:prstGeom prst="rect">
            <a:avLst/>
          </a:prstGeom>
        </p:spPr>
      </p:pic>
      <p:sp>
        <p:nvSpPr>
          <p:cNvPr id="3" name="矩形 2"/>
          <p:cNvSpPr/>
          <p:nvPr/>
        </p:nvSpPr>
        <p:spPr>
          <a:xfrm>
            <a:off x="183550" y="1189877"/>
            <a:ext cx="5970535" cy="4470904"/>
          </a:xfrm>
          <a:prstGeom prst="rect">
            <a:avLst/>
          </a:prstGeom>
          <a:solidFill>
            <a:schemeClr val="bg1">
              <a:lumMod val="8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623222" y="5482886"/>
            <a:ext cx="2987665" cy="777348"/>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185335" y="5781218"/>
            <a:ext cx="1863440" cy="242352"/>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6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870552"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3452212"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研究方法</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a:extLst>
              <a:ext uri="{FF2B5EF4-FFF2-40B4-BE49-F238E27FC236}">
                <a16:creationId xmlns:a16="http://schemas.microsoft.com/office/drawing/2014/main" id="{4C9B050D-6789-4AA9-A526-56ECC8167D9A}"/>
              </a:ext>
            </a:extLst>
          </p:cNvPr>
          <p:cNvSpPr txBox="1"/>
          <p:nvPr/>
        </p:nvSpPr>
        <p:spPr>
          <a:xfrm>
            <a:off x="6345223"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成果展示</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8" name="文本框 47">
            <a:extLst>
              <a:ext uri="{FF2B5EF4-FFF2-40B4-BE49-F238E27FC236}">
                <a16:creationId xmlns:a16="http://schemas.microsoft.com/office/drawing/2014/main" id="{2AAA4CA5-B98F-4084-9D8B-791B4F288906}"/>
              </a:ext>
            </a:extLst>
          </p:cNvPr>
          <p:cNvSpPr txBox="1"/>
          <p:nvPr/>
        </p:nvSpPr>
        <p:spPr>
          <a:xfrm>
            <a:off x="9079669"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项目总结</a:t>
            </a: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CONTENTS</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570102"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研究背景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7873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a:extLst>
              <a:ext uri="{FF2B5EF4-FFF2-40B4-BE49-F238E27FC236}">
                <a16:creationId xmlns:a16="http://schemas.microsoft.com/office/drawing/2014/main" id="{FE51DD0E-EE52-449B-BA4A-32EA2248BFBF}"/>
              </a:ext>
            </a:extLst>
          </p:cNvPr>
          <p:cNvGrpSpPr/>
          <p:nvPr/>
        </p:nvGrpSpPr>
        <p:grpSpPr>
          <a:xfrm>
            <a:off x="4157075" y="1647476"/>
            <a:ext cx="3643900" cy="4130119"/>
            <a:chOff x="4157075" y="1647476"/>
            <a:chExt cx="3643900" cy="4130119"/>
          </a:xfrm>
        </p:grpSpPr>
        <p:sp>
          <p:nvSpPr>
            <p:cNvPr id="57" name="椭圆 56">
              <a:extLst>
                <a:ext uri="{FF2B5EF4-FFF2-40B4-BE49-F238E27FC236}">
                  <a16:creationId xmlns:a16="http://schemas.microsoft.com/office/drawing/2014/main" id="{481FFA21-C352-49A8-AB74-51AF86116101}"/>
                </a:ext>
              </a:extLst>
            </p:cNvPr>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8" name="组合 57">
              <a:extLst>
                <a:ext uri="{FF2B5EF4-FFF2-40B4-BE49-F238E27FC236}">
                  <a16:creationId xmlns:a16="http://schemas.microsoft.com/office/drawing/2014/main" id="{B39BD2E3-EF79-4D88-B05B-91131C98A921}"/>
                </a:ext>
              </a:extLst>
            </p:cNvPr>
            <p:cNvGrpSpPr/>
            <p:nvPr/>
          </p:nvGrpSpPr>
          <p:grpSpPr>
            <a:xfrm rot="20968403">
              <a:off x="7438544" y="1647476"/>
              <a:ext cx="324850" cy="441340"/>
              <a:chOff x="8105286" y="1492516"/>
              <a:chExt cx="324850" cy="441340"/>
            </a:xfrm>
          </p:grpSpPr>
          <p:cxnSp>
            <p:nvCxnSpPr>
              <p:cNvPr id="65" name="直接连接符 64">
                <a:extLst>
                  <a:ext uri="{FF2B5EF4-FFF2-40B4-BE49-F238E27FC236}">
                    <a16:creationId xmlns:a16="http://schemas.microsoft.com/office/drawing/2014/main" id="{1C6F8156-FCDA-43C4-85DE-188A5DAF8F97}"/>
                  </a:ext>
                </a:extLst>
              </p:cNvPr>
              <p:cNvCxnSpPr>
                <a:cxnSpLocks/>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8659D87-F1F7-4DAB-BEAE-41DAED66B892}"/>
                  </a:ext>
                </a:extLst>
              </p:cNvPr>
              <p:cNvCxnSpPr>
                <a:cxnSpLocks/>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3AC2182A-1975-4F7B-905B-EC6AA79127C5}"/>
                </a:ext>
              </a:extLst>
            </p:cNvPr>
            <p:cNvGrpSpPr/>
            <p:nvPr/>
          </p:nvGrpSpPr>
          <p:grpSpPr>
            <a:xfrm rot="20968403">
              <a:off x="4157075" y="5336255"/>
              <a:ext cx="324850" cy="441340"/>
              <a:chOff x="8105286" y="1492516"/>
              <a:chExt cx="324850" cy="441340"/>
            </a:xfrm>
          </p:grpSpPr>
          <p:cxnSp>
            <p:nvCxnSpPr>
              <p:cNvPr id="63" name="直接连接符 62">
                <a:extLst>
                  <a:ext uri="{FF2B5EF4-FFF2-40B4-BE49-F238E27FC236}">
                    <a16:creationId xmlns:a16="http://schemas.microsoft.com/office/drawing/2014/main" id="{EA473B2D-49FA-4D13-B2CC-F23B21C6225D}"/>
                  </a:ext>
                </a:extLst>
              </p:cNvPr>
              <p:cNvCxnSpPr>
                <a:cxnSpLocks/>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350C949-32A6-4859-A578-42D77BBDFB96}"/>
                  </a:ext>
                </a:extLst>
              </p:cNvPr>
              <p:cNvCxnSpPr>
                <a:cxnSpLocks/>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sp>
          <p:nvSpPr>
            <p:cNvPr id="61" name="文本框 60">
              <a:extLst>
                <a:ext uri="{FF2B5EF4-FFF2-40B4-BE49-F238E27FC236}">
                  <a16:creationId xmlns:a16="http://schemas.microsoft.com/office/drawing/2014/main" id="{43E9E1E8-7574-464D-9762-6050B4694E1C}"/>
                </a:ext>
              </a:extLst>
            </p:cNvPr>
            <p:cNvSpPr txBox="1"/>
            <p:nvPr/>
          </p:nvSpPr>
          <p:spPr>
            <a:xfrm>
              <a:off x="5262161" y="3429000"/>
              <a:ext cx="17393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003F87"/>
                  </a:solidFill>
                  <a:latin typeface="微软雅黑"/>
                  <a:ea typeface="微软雅黑"/>
                </a:rPr>
                <a:t>立项意义及目的</a:t>
              </a:r>
              <a:endParaRPr kumimoji="0" lang="zh-CN" altLang="en-US" sz="16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62" name="矩形 61">
              <a:extLst>
                <a:ext uri="{FF2B5EF4-FFF2-40B4-BE49-F238E27FC236}">
                  <a16:creationId xmlns:a16="http://schemas.microsoft.com/office/drawing/2014/main" id="{B6978C7D-0DA9-4E02-A990-A3A0463E9C89}"/>
                </a:ext>
              </a:extLst>
            </p:cNvPr>
            <p:cNvSpPr/>
            <p:nvPr/>
          </p:nvSpPr>
          <p:spPr>
            <a:xfrm>
              <a:off x="5064845" y="3837960"/>
              <a:ext cx="2062310" cy="1466876"/>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处添加文本单击此</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68" name="椭圆 67">
            <a:extLst>
              <a:ext uri="{FF2B5EF4-FFF2-40B4-BE49-F238E27FC236}">
                <a16:creationId xmlns:a16="http://schemas.microsoft.com/office/drawing/2014/main" id="{FA56EB22-A61B-42E5-8CAD-A111A31613AA}"/>
              </a:ext>
            </a:extLst>
          </p:cNvPr>
          <p:cNvSpPr/>
          <p:nvPr/>
        </p:nvSpPr>
        <p:spPr>
          <a:xfrm>
            <a:off x="2718065" y="2619375"/>
            <a:ext cx="2247900" cy="22479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71" name="组合 70">
            <a:extLst>
              <a:ext uri="{FF2B5EF4-FFF2-40B4-BE49-F238E27FC236}">
                <a16:creationId xmlns:a16="http://schemas.microsoft.com/office/drawing/2014/main" id="{EBA7D8A6-9ED9-4548-84DD-60F6AC8EC49E}"/>
              </a:ext>
            </a:extLst>
          </p:cNvPr>
          <p:cNvGrpSpPr/>
          <p:nvPr/>
        </p:nvGrpSpPr>
        <p:grpSpPr>
          <a:xfrm>
            <a:off x="5743288" y="2619375"/>
            <a:ext cx="3730648" cy="2247900"/>
            <a:chOff x="5743288" y="2619375"/>
            <a:chExt cx="3730648" cy="2247900"/>
          </a:xfrm>
          <a:blipFill>
            <a:blip r:embed="rId4"/>
            <a:stretch>
              <a:fillRect/>
            </a:stretch>
          </a:blipFill>
        </p:grpSpPr>
        <p:sp>
          <p:nvSpPr>
            <p:cNvPr id="72" name="椭圆 71">
              <a:extLst>
                <a:ext uri="{FF2B5EF4-FFF2-40B4-BE49-F238E27FC236}">
                  <a16:creationId xmlns:a16="http://schemas.microsoft.com/office/drawing/2014/main" id="{86A7109A-8A83-4E96-A02B-355274F48C5D}"/>
                </a:ext>
              </a:extLst>
            </p:cNvPr>
            <p:cNvSpPr/>
            <p:nvPr/>
          </p:nvSpPr>
          <p:spPr>
            <a:xfrm>
              <a:off x="7226036" y="2619375"/>
              <a:ext cx="2247900" cy="2247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73" name="molecules-shapes_57399">
              <a:extLst>
                <a:ext uri="{FF2B5EF4-FFF2-40B4-BE49-F238E27FC236}">
                  <a16:creationId xmlns:a16="http://schemas.microsoft.com/office/drawing/2014/main" id="{58C1694A-52C3-4931-A64B-C7FDEBE3DB22}"/>
                </a:ext>
              </a:extLst>
            </p:cNvPr>
            <p:cNvSpPr>
              <a:spLocks noChangeAspect="1"/>
            </p:cNvSpPr>
            <p:nvPr/>
          </p:nvSpPr>
          <p:spPr bwMode="auto">
            <a:xfrm>
              <a:off x="5743288" y="2747773"/>
              <a:ext cx="504000" cy="425881"/>
            </a:xfrm>
            <a:custGeom>
              <a:avLst/>
              <a:gdLst>
                <a:gd name="T0" fmla="*/ 2512 w 2654"/>
                <a:gd name="T1" fmla="*/ 282 h 2246"/>
                <a:gd name="T2" fmla="*/ 2315 w 2654"/>
                <a:gd name="T3" fmla="*/ 259 h 2246"/>
                <a:gd name="T4" fmla="*/ 2183 w 2654"/>
                <a:gd name="T5" fmla="*/ 336 h 2246"/>
                <a:gd name="T6" fmla="*/ 2144 w 2654"/>
                <a:gd name="T7" fmla="*/ 615 h 2246"/>
                <a:gd name="T8" fmla="*/ 2265 w 2654"/>
                <a:gd name="T9" fmla="*/ 730 h 2246"/>
                <a:gd name="T10" fmla="*/ 2227 w 2654"/>
                <a:gd name="T11" fmla="*/ 955 h 2246"/>
                <a:gd name="T12" fmla="*/ 2159 w 2654"/>
                <a:gd name="T13" fmla="*/ 1183 h 2246"/>
                <a:gd name="T14" fmla="*/ 1955 w 2654"/>
                <a:gd name="T15" fmla="*/ 1108 h 2246"/>
                <a:gd name="T16" fmla="*/ 1653 w 2654"/>
                <a:gd name="T17" fmla="*/ 1344 h 2246"/>
                <a:gd name="T18" fmla="*/ 1284 w 2654"/>
                <a:gd name="T19" fmla="*/ 1135 h 2246"/>
                <a:gd name="T20" fmla="*/ 707 w 2654"/>
                <a:gd name="T21" fmla="*/ 885 h 2246"/>
                <a:gd name="T22" fmla="*/ 796 w 2654"/>
                <a:gd name="T23" fmla="*/ 643 h 2246"/>
                <a:gd name="T24" fmla="*/ 1057 w 2654"/>
                <a:gd name="T25" fmla="*/ 661 h 2246"/>
                <a:gd name="T26" fmla="*/ 1183 w 2654"/>
                <a:gd name="T27" fmla="*/ 680 h 2246"/>
                <a:gd name="T28" fmla="*/ 1420 w 2654"/>
                <a:gd name="T29" fmla="*/ 832 h 2246"/>
                <a:gd name="T30" fmla="*/ 1646 w 2654"/>
                <a:gd name="T31" fmla="*/ 644 h 2246"/>
                <a:gd name="T32" fmla="*/ 1552 w 2654"/>
                <a:gd name="T33" fmla="*/ 431 h 2246"/>
                <a:gd name="T34" fmla="*/ 1318 w 2654"/>
                <a:gd name="T35" fmla="*/ 365 h 2246"/>
                <a:gd name="T36" fmla="*/ 1169 w 2654"/>
                <a:gd name="T37" fmla="*/ 563 h 2246"/>
                <a:gd name="T38" fmla="*/ 1170 w 2654"/>
                <a:gd name="T39" fmla="*/ 566 h 2246"/>
                <a:gd name="T40" fmla="*/ 1099 w 2654"/>
                <a:gd name="T41" fmla="*/ 567 h 2246"/>
                <a:gd name="T42" fmla="*/ 797 w 2654"/>
                <a:gd name="T43" fmla="*/ 566 h 2246"/>
                <a:gd name="T44" fmla="*/ 736 w 2654"/>
                <a:gd name="T45" fmla="*/ 378 h 2246"/>
                <a:gd name="T46" fmla="*/ 15 w 2654"/>
                <a:gd name="T47" fmla="*/ 705 h 2246"/>
                <a:gd name="T48" fmla="*/ 579 w 2654"/>
                <a:gd name="T49" fmla="*/ 1017 h 2246"/>
                <a:gd name="T50" fmla="*/ 659 w 2654"/>
                <a:gd name="T51" fmla="*/ 947 h 2246"/>
                <a:gd name="T52" fmla="*/ 716 w 2654"/>
                <a:gd name="T53" fmla="*/ 977 h 2246"/>
                <a:gd name="T54" fmla="*/ 1228 w 2654"/>
                <a:gd name="T55" fmla="*/ 1231 h 2246"/>
                <a:gd name="T56" fmla="*/ 1617 w 2654"/>
                <a:gd name="T57" fmla="*/ 1443 h 2246"/>
                <a:gd name="T58" fmla="*/ 1607 w 2654"/>
                <a:gd name="T59" fmla="*/ 1488 h 2246"/>
                <a:gd name="T60" fmla="*/ 1605 w 2654"/>
                <a:gd name="T61" fmla="*/ 1565 h 2246"/>
                <a:gd name="T62" fmla="*/ 1612 w 2654"/>
                <a:gd name="T63" fmla="*/ 1631 h 2246"/>
                <a:gd name="T64" fmla="*/ 1391 w 2654"/>
                <a:gd name="T65" fmla="*/ 1746 h 2246"/>
                <a:gd name="T66" fmla="*/ 1116 w 2654"/>
                <a:gd name="T67" fmla="*/ 1868 h 2246"/>
                <a:gd name="T68" fmla="*/ 925 w 2654"/>
                <a:gd name="T69" fmla="*/ 1678 h 2246"/>
                <a:gd name="T70" fmla="*/ 739 w 2654"/>
                <a:gd name="T71" fmla="*/ 1756 h 2246"/>
                <a:gd name="T72" fmla="*/ 648 w 2654"/>
                <a:gd name="T73" fmla="*/ 1864 h 2246"/>
                <a:gd name="T74" fmla="*/ 748 w 2654"/>
                <a:gd name="T75" fmla="*/ 2137 h 2246"/>
                <a:gd name="T76" fmla="*/ 1139 w 2654"/>
                <a:gd name="T77" fmla="*/ 2019 h 2246"/>
                <a:gd name="T78" fmla="*/ 1137 w 2654"/>
                <a:gd name="T79" fmla="*/ 1949 h 2246"/>
                <a:gd name="T80" fmla="*/ 1429 w 2654"/>
                <a:gd name="T81" fmla="*/ 1835 h 2246"/>
                <a:gd name="T82" fmla="*/ 1652 w 2654"/>
                <a:gd name="T83" fmla="*/ 1747 h 2246"/>
                <a:gd name="T84" fmla="*/ 1757 w 2654"/>
                <a:gd name="T85" fmla="*/ 1871 h 2246"/>
                <a:gd name="T86" fmla="*/ 2245 w 2654"/>
                <a:gd name="T87" fmla="*/ 1814 h 2246"/>
                <a:gd name="T88" fmla="*/ 2302 w 2654"/>
                <a:gd name="T89" fmla="*/ 1370 h 2246"/>
                <a:gd name="T90" fmla="*/ 2238 w 2654"/>
                <a:gd name="T91" fmla="*/ 1264 h 2246"/>
                <a:gd name="T92" fmla="*/ 2342 w 2654"/>
                <a:gd name="T93" fmla="*/ 938 h 2246"/>
                <a:gd name="T94" fmla="*/ 2386 w 2654"/>
                <a:gd name="T95" fmla="*/ 741 h 2246"/>
                <a:gd name="T96" fmla="*/ 2518 w 2654"/>
                <a:gd name="T97" fmla="*/ 654 h 2246"/>
                <a:gd name="T98" fmla="*/ 2512 w 2654"/>
                <a:gd name="T99" fmla="*/ 282 h 2246"/>
                <a:gd name="T100" fmla="*/ 2236 w 2654"/>
                <a:gd name="T101" fmla="*/ 1601 h 2246"/>
                <a:gd name="T102" fmla="*/ 2225 w 2654"/>
                <a:gd name="T103" fmla="*/ 1553 h 2246"/>
                <a:gd name="T104" fmla="*/ 2225 w 2654"/>
                <a:gd name="T105" fmla="*/ 1471 h 2246"/>
                <a:gd name="T106" fmla="*/ 2236 w 2654"/>
                <a:gd name="T107" fmla="*/ 1601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4" h="2246">
                  <a:moveTo>
                    <a:pt x="2512" y="282"/>
                  </a:moveTo>
                  <a:cubicBezTo>
                    <a:pt x="2458" y="251"/>
                    <a:pt x="2383" y="244"/>
                    <a:pt x="2315" y="259"/>
                  </a:cubicBezTo>
                  <a:cubicBezTo>
                    <a:pt x="2266" y="256"/>
                    <a:pt x="2213" y="295"/>
                    <a:pt x="2183" y="336"/>
                  </a:cubicBezTo>
                  <a:cubicBezTo>
                    <a:pt x="2125" y="414"/>
                    <a:pt x="2101" y="525"/>
                    <a:pt x="2144" y="615"/>
                  </a:cubicBezTo>
                  <a:cubicBezTo>
                    <a:pt x="2169" y="666"/>
                    <a:pt x="2213" y="708"/>
                    <a:pt x="2265" y="730"/>
                  </a:cubicBezTo>
                  <a:cubicBezTo>
                    <a:pt x="2256" y="805"/>
                    <a:pt x="2248" y="880"/>
                    <a:pt x="2227" y="955"/>
                  </a:cubicBezTo>
                  <a:cubicBezTo>
                    <a:pt x="2207" y="1031"/>
                    <a:pt x="2182" y="1107"/>
                    <a:pt x="2159" y="1183"/>
                  </a:cubicBezTo>
                  <a:cubicBezTo>
                    <a:pt x="2102" y="1137"/>
                    <a:pt x="2033" y="1108"/>
                    <a:pt x="1955" y="1108"/>
                  </a:cubicBezTo>
                  <a:cubicBezTo>
                    <a:pt x="1820" y="1107"/>
                    <a:pt x="1712" y="1220"/>
                    <a:pt x="1653" y="1344"/>
                  </a:cubicBezTo>
                  <a:cubicBezTo>
                    <a:pt x="1531" y="1281"/>
                    <a:pt x="1394" y="1188"/>
                    <a:pt x="1284" y="1135"/>
                  </a:cubicBezTo>
                  <a:cubicBezTo>
                    <a:pt x="1102" y="1048"/>
                    <a:pt x="889" y="984"/>
                    <a:pt x="707" y="885"/>
                  </a:cubicBezTo>
                  <a:cubicBezTo>
                    <a:pt x="755" y="813"/>
                    <a:pt x="787" y="728"/>
                    <a:pt x="796" y="643"/>
                  </a:cubicBezTo>
                  <a:cubicBezTo>
                    <a:pt x="883" y="649"/>
                    <a:pt x="970" y="654"/>
                    <a:pt x="1057" y="661"/>
                  </a:cubicBezTo>
                  <a:cubicBezTo>
                    <a:pt x="1095" y="664"/>
                    <a:pt x="1139" y="672"/>
                    <a:pt x="1183" y="680"/>
                  </a:cubicBezTo>
                  <a:cubicBezTo>
                    <a:pt x="1215" y="778"/>
                    <a:pt x="1301" y="853"/>
                    <a:pt x="1420" y="832"/>
                  </a:cubicBezTo>
                  <a:cubicBezTo>
                    <a:pt x="1517" y="815"/>
                    <a:pt x="1626" y="747"/>
                    <a:pt x="1646" y="644"/>
                  </a:cubicBezTo>
                  <a:cubicBezTo>
                    <a:pt x="1662" y="561"/>
                    <a:pt x="1615" y="482"/>
                    <a:pt x="1552" y="431"/>
                  </a:cubicBezTo>
                  <a:cubicBezTo>
                    <a:pt x="1486" y="378"/>
                    <a:pt x="1403" y="350"/>
                    <a:pt x="1318" y="365"/>
                  </a:cubicBezTo>
                  <a:cubicBezTo>
                    <a:pt x="1226" y="382"/>
                    <a:pt x="1173" y="477"/>
                    <a:pt x="1169" y="563"/>
                  </a:cubicBezTo>
                  <a:cubicBezTo>
                    <a:pt x="1169" y="564"/>
                    <a:pt x="1169" y="565"/>
                    <a:pt x="1170" y="566"/>
                  </a:cubicBezTo>
                  <a:cubicBezTo>
                    <a:pt x="1144" y="567"/>
                    <a:pt x="1120" y="567"/>
                    <a:pt x="1099" y="567"/>
                  </a:cubicBezTo>
                  <a:cubicBezTo>
                    <a:pt x="999" y="564"/>
                    <a:pt x="898" y="562"/>
                    <a:pt x="797" y="566"/>
                  </a:cubicBezTo>
                  <a:cubicBezTo>
                    <a:pt x="793" y="499"/>
                    <a:pt x="774" y="434"/>
                    <a:pt x="736" y="378"/>
                  </a:cubicBezTo>
                  <a:cubicBezTo>
                    <a:pt x="484" y="0"/>
                    <a:pt x="33" y="360"/>
                    <a:pt x="15" y="705"/>
                  </a:cubicBezTo>
                  <a:cubicBezTo>
                    <a:pt x="0" y="1004"/>
                    <a:pt x="361" y="1180"/>
                    <a:pt x="579" y="1017"/>
                  </a:cubicBezTo>
                  <a:cubicBezTo>
                    <a:pt x="608" y="997"/>
                    <a:pt x="635" y="974"/>
                    <a:pt x="659" y="947"/>
                  </a:cubicBezTo>
                  <a:cubicBezTo>
                    <a:pt x="680" y="958"/>
                    <a:pt x="700" y="968"/>
                    <a:pt x="716" y="977"/>
                  </a:cubicBezTo>
                  <a:cubicBezTo>
                    <a:pt x="879" y="1075"/>
                    <a:pt x="1057" y="1149"/>
                    <a:pt x="1228" y="1231"/>
                  </a:cubicBezTo>
                  <a:cubicBezTo>
                    <a:pt x="1363" y="1295"/>
                    <a:pt x="1489" y="1367"/>
                    <a:pt x="1617" y="1443"/>
                  </a:cubicBezTo>
                  <a:cubicBezTo>
                    <a:pt x="1613" y="1458"/>
                    <a:pt x="1610" y="1473"/>
                    <a:pt x="1607" y="1488"/>
                  </a:cubicBezTo>
                  <a:cubicBezTo>
                    <a:pt x="1603" y="1515"/>
                    <a:pt x="1603" y="1541"/>
                    <a:pt x="1605" y="1565"/>
                  </a:cubicBezTo>
                  <a:cubicBezTo>
                    <a:pt x="1605" y="1587"/>
                    <a:pt x="1608" y="1609"/>
                    <a:pt x="1612" y="1631"/>
                  </a:cubicBezTo>
                  <a:cubicBezTo>
                    <a:pt x="1537" y="1667"/>
                    <a:pt x="1462" y="1714"/>
                    <a:pt x="1391" y="1746"/>
                  </a:cubicBezTo>
                  <a:cubicBezTo>
                    <a:pt x="1315" y="1781"/>
                    <a:pt x="1192" y="1812"/>
                    <a:pt x="1116" y="1868"/>
                  </a:cubicBezTo>
                  <a:cubicBezTo>
                    <a:pt x="1081" y="1778"/>
                    <a:pt x="1012" y="1697"/>
                    <a:pt x="925" y="1678"/>
                  </a:cubicBezTo>
                  <a:cubicBezTo>
                    <a:pt x="847" y="1661"/>
                    <a:pt x="782" y="1697"/>
                    <a:pt x="739" y="1756"/>
                  </a:cubicBezTo>
                  <a:cubicBezTo>
                    <a:pt x="696" y="1772"/>
                    <a:pt x="662" y="1811"/>
                    <a:pt x="648" y="1864"/>
                  </a:cubicBezTo>
                  <a:cubicBezTo>
                    <a:pt x="624" y="1962"/>
                    <a:pt x="672" y="2076"/>
                    <a:pt x="748" y="2137"/>
                  </a:cubicBezTo>
                  <a:cubicBezTo>
                    <a:pt x="886" y="2246"/>
                    <a:pt x="1119" y="2213"/>
                    <a:pt x="1139" y="2019"/>
                  </a:cubicBezTo>
                  <a:cubicBezTo>
                    <a:pt x="1142" y="1997"/>
                    <a:pt x="1141" y="1973"/>
                    <a:pt x="1137" y="1949"/>
                  </a:cubicBezTo>
                  <a:cubicBezTo>
                    <a:pt x="1234" y="1936"/>
                    <a:pt x="1347" y="1868"/>
                    <a:pt x="1429" y="1835"/>
                  </a:cubicBezTo>
                  <a:cubicBezTo>
                    <a:pt x="1495" y="1807"/>
                    <a:pt x="1578" y="1782"/>
                    <a:pt x="1652" y="1747"/>
                  </a:cubicBezTo>
                  <a:cubicBezTo>
                    <a:pt x="1677" y="1794"/>
                    <a:pt x="1711" y="1837"/>
                    <a:pt x="1757" y="1871"/>
                  </a:cubicBezTo>
                  <a:cubicBezTo>
                    <a:pt x="1906" y="1984"/>
                    <a:pt x="2115" y="1935"/>
                    <a:pt x="2245" y="1814"/>
                  </a:cubicBezTo>
                  <a:cubicBezTo>
                    <a:pt x="2367" y="1702"/>
                    <a:pt x="2366" y="1510"/>
                    <a:pt x="2302" y="1370"/>
                  </a:cubicBezTo>
                  <a:cubicBezTo>
                    <a:pt x="2285" y="1332"/>
                    <a:pt x="2264" y="1297"/>
                    <a:pt x="2238" y="1264"/>
                  </a:cubicBezTo>
                  <a:cubicBezTo>
                    <a:pt x="2274" y="1155"/>
                    <a:pt x="2310" y="1047"/>
                    <a:pt x="2342" y="938"/>
                  </a:cubicBezTo>
                  <a:cubicBezTo>
                    <a:pt x="2359" y="879"/>
                    <a:pt x="2379" y="809"/>
                    <a:pt x="2386" y="741"/>
                  </a:cubicBezTo>
                  <a:cubicBezTo>
                    <a:pt x="2437" y="727"/>
                    <a:pt x="2484" y="692"/>
                    <a:pt x="2518" y="654"/>
                  </a:cubicBezTo>
                  <a:cubicBezTo>
                    <a:pt x="2609" y="552"/>
                    <a:pt x="2654" y="363"/>
                    <a:pt x="2512" y="282"/>
                  </a:cubicBezTo>
                  <a:close/>
                  <a:moveTo>
                    <a:pt x="2236" y="1601"/>
                  </a:moveTo>
                  <a:cubicBezTo>
                    <a:pt x="2235" y="1584"/>
                    <a:pt x="2232" y="1568"/>
                    <a:pt x="2225" y="1553"/>
                  </a:cubicBezTo>
                  <a:cubicBezTo>
                    <a:pt x="2228" y="1527"/>
                    <a:pt x="2228" y="1499"/>
                    <a:pt x="2225" y="1471"/>
                  </a:cubicBezTo>
                  <a:cubicBezTo>
                    <a:pt x="2236" y="1515"/>
                    <a:pt x="2240" y="1559"/>
                    <a:pt x="2236" y="1601"/>
                  </a:cubicBezTo>
                  <a:close/>
                </a:path>
              </a:pathLst>
            </a:custGeom>
            <a:solidFill>
              <a:srgbClr val="003F87"/>
            </a:solidFill>
            <a:ln>
              <a:noFill/>
            </a:ln>
          </p:spPr>
          <p:txBody>
            <a:bodyPr/>
            <a:lstStyle/>
            <a:p>
              <a:endParaRPr lang="zh-CN" altLang="en-US" dirty="0"/>
            </a:p>
          </p:txBody>
        </p:sp>
      </p:grpSp>
      <p:grpSp>
        <p:nvGrpSpPr>
          <p:cNvPr id="75" name="组合 74">
            <a:extLst>
              <a:ext uri="{FF2B5EF4-FFF2-40B4-BE49-F238E27FC236}">
                <a16:creationId xmlns:a16="http://schemas.microsoft.com/office/drawing/2014/main" id="{F7AD8624-3257-4DF1-AF21-40F9E7650401}"/>
              </a:ext>
            </a:extLst>
          </p:cNvPr>
          <p:cNvGrpSpPr/>
          <p:nvPr/>
        </p:nvGrpSpPr>
        <p:grpSpPr>
          <a:xfrm>
            <a:off x="606391" y="2747773"/>
            <a:ext cx="2393449" cy="1587395"/>
            <a:chOff x="606391" y="2484007"/>
            <a:chExt cx="2393449" cy="1587395"/>
          </a:xfrm>
        </p:grpSpPr>
        <p:sp>
          <p:nvSpPr>
            <p:cNvPr id="76" name="文本框 75">
              <a:extLst>
                <a:ext uri="{FF2B5EF4-FFF2-40B4-BE49-F238E27FC236}">
                  <a16:creationId xmlns:a16="http://schemas.microsoft.com/office/drawing/2014/main" id="{FC156891-BE5B-46F0-A884-F97F38DCD7B8}"/>
                </a:ext>
              </a:extLst>
            </p:cNvPr>
            <p:cNvSpPr txBox="1"/>
            <p:nvPr/>
          </p:nvSpPr>
          <p:spPr>
            <a:xfrm>
              <a:off x="606391" y="2484007"/>
              <a:ext cx="23934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点击此处编辑文本</a:t>
              </a:r>
            </a:p>
          </p:txBody>
        </p:sp>
        <p:sp>
          <p:nvSpPr>
            <p:cNvPr id="78" name="矩形 77">
              <a:extLst>
                <a:ext uri="{FF2B5EF4-FFF2-40B4-BE49-F238E27FC236}">
                  <a16:creationId xmlns:a16="http://schemas.microsoft.com/office/drawing/2014/main" id="{5F320A43-09F8-402E-AFCE-6F614E0E2B4F}"/>
                </a:ext>
              </a:extLst>
            </p:cNvPr>
            <p:cNvSpPr/>
            <p:nvPr/>
          </p:nvSpPr>
          <p:spPr>
            <a:xfrm>
              <a:off x="748147" y="2884602"/>
              <a:ext cx="1964857" cy="1186800"/>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79" name="组合 78">
            <a:extLst>
              <a:ext uri="{FF2B5EF4-FFF2-40B4-BE49-F238E27FC236}">
                <a16:creationId xmlns:a16="http://schemas.microsoft.com/office/drawing/2014/main" id="{78927B41-493A-423D-96BC-388449868E8C}"/>
              </a:ext>
            </a:extLst>
          </p:cNvPr>
          <p:cNvGrpSpPr/>
          <p:nvPr/>
        </p:nvGrpSpPr>
        <p:grpSpPr>
          <a:xfrm>
            <a:off x="9457280" y="2747773"/>
            <a:ext cx="2247899" cy="1586910"/>
            <a:chOff x="9457280" y="2484007"/>
            <a:chExt cx="2247899" cy="1586910"/>
          </a:xfrm>
        </p:grpSpPr>
        <p:sp>
          <p:nvSpPr>
            <p:cNvPr id="80" name="文本框 79">
              <a:extLst>
                <a:ext uri="{FF2B5EF4-FFF2-40B4-BE49-F238E27FC236}">
                  <a16:creationId xmlns:a16="http://schemas.microsoft.com/office/drawing/2014/main" id="{8300B6D6-AD9D-44DB-BDFE-DBFCAD5C1ADB}"/>
                </a:ext>
              </a:extLst>
            </p:cNvPr>
            <p:cNvSpPr txBox="1"/>
            <p:nvPr/>
          </p:nvSpPr>
          <p:spPr>
            <a:xfrm>
              <a:off x="9457280" y="2484007"/>
              <a:ext cx="22478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lumMod val="75000"/>
                    </a:schemeClr>
                  </a:solidFill>
                  <a:latin typeface="微软雅黑"/>
                  <a:ea typeface="微软雅黑"/>
                </a:rPr>
                <a:t>点击此处编辑文本</a:t>
              </a:r>
              <a:endParaRPr kumimoji="0" lang="zh-CN" altLang="en-US" sz="2000" b="0" i="0" u="none" strike="noStrike" kern="1200" cap="none" spc="0" normalizeH="0" baseline="0" noProof="0" dirty="0">
                <a:ln>
                  <a:noFill/>
                </a:ln>
                <a:solidFill>
                  <a:schemeClr val="accent1">
                    <a:lumMod val="75000"/>
                  </a:schemeClr>
                </a:solidFill>
                <a:effectLst/>
                <a:uLnTx/>
                <a:uFillTx/>
                <a:latin typeface="微软雅黑"/>
                <a:ea typeface="微软雅黑"/>
              </a:endParaRPr>
            </a:p>
          </p:txBody>
        </p:sp>
        <p:sp>
          <p:nvSpPr>
            <p:cNvPr id="81" name="文本框 80">
              <a:extLst>
                <a:ext uri="{FF2B5EF4-FFF2-40B4-BE49-F238E27FC236}">
                  <a16:creationId xmlns:a16="http://schemas.microsoft.com/office/drawing/2014/main" id="{A7103484-037B-4DE8-8D10-D4FB6D32908B}"/>
                </a:ext>
              </a:extLst>
            </p:cNvPr>
            <p:cNvSpPr txBox="1"/>
            <p:nvPr/>
          </p:nvSpPr>
          <p:spPr>
            <a:xfrm>
              <a:off x="9569185" y="3124200"/>
              <a:ext cx="20240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04040"/>
                </a:solidFill>
                <a:effectLst/>
                <a:uLnTx/>
                <a:uFillTx/>
                <a:latin typeface="微软雅黑"/>
                <a:ea typeface="微软雅黑"/>
                <a:cs typeface="+mn-cs"/>
              </a:endParaRPr>
            </a:p>
          </p:txBody>
        </p:sp>
        <p:sp>
          <p:nvSpPr>
            <p:cNvPr id="82" name="矩形 81">
              <a:extLst>
                <a:ext uri="{FF2B5EF4-FFF2-40B4-BE49-F238E27FC236}">
                  <a16:creationId xmlns:a16="http://schemas.microsoft.com/office/drawing/2014/main" id="{C81A5BB6-65B2-44DB-BBBC-DB196A956A65}"/>
                </a:ext>
              </a:extLst>
            </p:cNvPr>
            <p:cNvSpPr/>
            <p:nvPr/>
          </p:nvSpPr>
          <p:spPr>
            <a:xfrm>
              <a:off x="9569185" y="2884117"/>
              <a:ext cx="1964857" cy="118680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3661" y="98896"/>
            <a:ext cx="1251222" cy="347019"/>
          </a:xfrm>
          <a:prstGeom prst="rect">
            <a:avLst/>
          </a:prstGeom>
        </p:spPr>
      </p:pic>
    </p:spTree>
    <p:extLst>
      <p:ext uri="{BB962C8B-B14F-4D97-AF65-F5344CB8AC3E}">
        <p14:creationId xmlns:p14="http://schemas.microsoft.com/office/powerpoint/2010/main" val="968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1000"/>
                                        <p:tgtEl>
                                          <p:spTgt spid="79"/>
                                        </p:tgtEl>
                                      </p:cBhvr>
                                    </p:animEffect>
                                    <p:anim calcmode="lin" valueType="num">
                                      <p:cBhvr>
                                        <p:cTn id="24" dur="1000" fill="hold"/>
                                        <p:tgtEl>
                                          <p:spTgt spid="79"/>
                                        </p:tgtEl>
                                        <p:attrNameLst>
                                          <p:attrName>ppt_x</p:attrName>
                                        </p:attrNameLst>
                                      </p:cBhvr>
                                      <p:tavLst>
                                        <p:tav tm="0">
                                          <p:val>
                                            <p:strVal val="#ppt_x"/>
                                          </p:val>
                                        </p:tav>
                                        <p:tav tm="100000">
                                          <p:val>
                                            <p:strVal val="#ppt_x"/>
                                          </p:val>
                                        </p:tav>
                                      </p:tavLst>
                                    </p:anim>
                                    <p:anim calcmode="lin" valueType="num">
                                      <p:cBhvr>
                                        <p:cTn id="25" dur="1000" fill="hold"/>
                                        <p:tgtEl>
                                          <p:spTgt spid="7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1000"/>
                                        <p:tgtEl>
                                          <p:spTgt spid="75"/>
                                        </p:tgtEl>
                                      </p:cBhvr>
                                    </p:animEffect>
                                    <p:anim calcmode="lin" valueType="num">
                                      <p:cBhvr>
                                        <p:cTn id="29" dur="1000" fill="hold"/>
                                        <p:tgtEl>
                                          <p:spTgt spid="75"/>
                                        </p:tgtEl>
                                        <p:attrNameLst>
                                          <p:attrName>ppt_x</p:attrName>
                                        </p:attrNameLst>
                                      </p:cBhvr>
                                      <p:tavLst>
                                        <p:tav tm="0">
                                          <p:val>
                                            <p:strVal val="#ppt_x"/>
                                          </p:val>
                                        </p:tav>
                                        <p:tav tm="100000">
                                          <p:val>
                                            <p:strVal val="#ppt_x"/>
                                          </p:val>
                                        </p:tav>
                                      </p:tavLst>
                                    </p:anim>
                                    <p:anim calcmode="lin" valueType="num">
                                      <p:cBhvr>
                                        <p:cTn id="3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74F1015-648E-4895-A6BB-3CAE9BB72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59" name="任意多边形: 形状 58">
            <a:extLst>
              <a:ext uri="{FF2B5EF4-FFF2-40B4-BE49-F238E27FC236}">
                <a16:creationId xmlns:a16="http://schemas.microsoft.com/office/drawing/2014/main" id="{5445C61C-0F8A-4108-95B5-6E8656BB7F20}"/>
              </a:ext>
            </a:extLst>
          </p:cNvPr>
          <p:cNvSpPr/>
          <p:nvPr/>
        </p:nvSpPr>
        <p:spPr>
          <a:xfrm>
            <a:off x="-62124" y="557865"/>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10116 h 10116"/>
              <a:gd name="connsiteX1" fmla="*/ 0 w 10000"/>
              <a:gd name="connsiteY1" fmla="*/ 116 h 10116"/>
              <a:gd name="connsiteX2" fmla="*/ 9965 w 10000"/>
              <a:gd name="connsiteY2" fmla="*/ 0 h 10116"/>
              <a:gd name="connsiteX3" fmla="*/ 10000 w 10000"/>
              <a:gd name="connsiteY3" fmla="*/ 8116 h 10116"/>
              <a:gd name="connsiteX4" fmla="*/ 0 w 10000"/>
              <a:gd name="connsiteY4" fmla="*/ 10116 h 10116"/>
              <a:gd name="connsiteX0" fmla="*/ 0 w 10000"/>
              <a:gd name="connsiteY0" fmla="*/ 10038 h 10038"/>
              <a:gd name="connsiteX1" fmla="*/ 0 w 10000"/>
              <a:gd name="connsiteY1" fmla="*/ 38 h 10038"/>
              <a:gd name="connsiteX2" fmla="*/ 9930 w 10000"/>
              <a:gd name="connsiteY2" fmla="*/ 0 h 10038"/>
              <a:gd name="connsiteX3" fmla="*/ 10000 w 10000"/>
              <a:gd name="connsiteY3" fmla="*/ 8038 h 10038"/>
              <a:gd name="connsiteX4" fmla="*/ 0 w 10000"/>
              <a:gd name="connsiteY4" fmla="*/ 10038 h 10038"/>
              <a:gd name="connsiteX0" fmla="*/ 0 w 10000"/>
              <a:gd name="connsiteY0" fmla="*/ 10000 h 10000"/>
              <a:gd name="connsiteX1" fmla="*/ 0 w 10000"/>
              <a:gd name="connsiteY1" fmla="*/ 0 h 10000"/>
              <a:gd name="connsiteX2" fmla="*/ 9930 w 10000"/>
              <a:gd name="connsiteY2" fmla="*/ 40 h 10000"/>
              <a:gd name="connsiteX3" fmla="*/ 10000 w 10000"/>
              <a:gd name="connsiteY3" fmla="*/ 8000 h 10000"/>
              <a:gd name="connsiteX4" fmla="*/ 0 w 10000"/>
              <a:gd name="connsiteY4" fmla="*/ 10000 h 10000"/>
              <a:gd name="connsiteX0" fmla="*/ 0 w 10000"/>
              <a:gd name="connsiteY0" fmla="*/ 10012 h 10012"/>
              <a:gd name="connsiteX1" fmla="*/ 0 w 10000"/>
              <a:gd name="connsiteY1" fmla="*/ 12 h 10012"/>
              <a:gd name="connsiteX2" fmla="*/ 9895 w 10000"/>
              <a:gd name="connsiteY2" fmla="*/ 0 h 10012"/>
              <a:gd name="connsiteX3" fmla="*/ 10000 w 10000"/>
              <a:gd name="connsiteY3" fmla="*/ 8012 h 10012"/>
              <a:gd name="connsiteX4" fmla="*/ 0 w 10000"/>
              <a:gd name="connsiteY4" fmla="*/ 10012 h 10012"/>
              <a:gd name="connsiteX0" fmla="*/ 0 w 10035"/>
              <a:gd name="connsiteY0" fmla="*/ 10012 h 10154"/>
              <a:gd name="connsiteX1" fmla="*/ 0 w 10035"/>
              <a:gd name="connsiteY1" fmla="*/ 12 h 10154"/>
              <a:gd name="connsiteX2" fmla="*/ 9895 w 10035"/>
              <a:gd name="connsiteY2" fmla="*/ 0 h 10154"/>
              <a:gd name="connsiteX3" fmla="*/ 10035 w 10035"/>
              <a:gd name="connsiteY3" fmla="*/ 10154 h 10154"/>
              <a:gd name="connsiteX4" fmla="*/ 0 w 10035"/>
              <a:gd name="connsiteY4" fmla="*/ 10012 h 10154"/>
              <a:gd name="connsiteX0" fmla="*/ 0 w 10035"/>
              <a:gd name="connsiteY0" fmla="*/ 10012 h 10154"/>
              <a:gd name="connsiteX1" fmla="*/ 0 w 10035"/>
              <a:gd name="connsiteY1" fmla="*/ 12 h 10154"/>
              <a:gd name="connsiteX2" fmla="*/ 9895 w 10035"/>
              <a:gd name="connsiteY2" fmla="*/ 0 h 10154"/>
              <a:gd name="connsiteX3" fmla="*/ 10035 w 10035"/>
              <a:gd name="connsiteY3" fmla="*/ 10154 h 10154"/>
              <a:gd name="connsiteX4" fmla="*/ 0 w 10035"/>
              <a:gd name="connsiteY4" fmla="*/ 10012 h 10154"/>
              <a:gd name="connsiteX0" fmla="*/ 0 w 9965"/>
              <a:gd name="connsiteY0" fmla="*/ 10012 h 10102"/>
              <a:gd name="connsiteX1" fmla="*/ 0 w 9965"/>
              <a:gd name="connsiteY1" fmla="*/ 12 h 10102"/>
              <a:gd name="connsiteX2" fmla="*/ 9895 w 9965"/>
              <a:gd name="connsiteY2" fmla="*/ 0 h 10102"/>
              <a:gd name="connsiteX3" fmla="*/ 9965 w 9965"/>
              <a:gd name="connsiteY3" fmla="*/ 10102 h 10102"/>
              <a:gd name="connsiteX4" fmla="*/ 0 w 9965"/>
              <a:gd name="connsiteY4" fmla="*/ 10012 h 10102"/>
              <a:gd name="connsiteX0" fmla="*/ 0 w 10000"/>
              <a:gd name="connsiteY0" fmla="*/ 9911 h 9922"/>
              <a:gd name="connsiteX1" fmla="*/ 0 w 10000"/>
              <a:gd name="connsiteY1" fmla="*/ 12 h 9922"/>
              <a:gd name="connsiteX2" fmla="*/ 9930 w 10000"/>
              <a:gd name="connsiteY2" fmla="*/ 0 h 9922"/>
              <a:gd name="connsiteX3" fmla="*/ 10000 w 10000"/>
              <a:gd name="connsiteY3" fmla="*/ 9922 h 9922"/>
              <a:gd name="connsiteX4" fmla="*/ 0 w 10000"/>
              <a:gd name="connsiteY4" fmla="*/ 9911 h 9922"/>
              <a:gd name="connsiteX0" fmla="*/ 0 w 10000"/>
              <a:gd name="connsiteY0" fmla="*/ 10015 h 10026"/>
              <a:gd name="connsiteX1" fmla="*/ 0 w 10000"/>
              <a:gd name="connsiteY1" fmla="*/ 38 h 10026"/>
              <a:gd name="connsiteX2" fmla="*/ 9965 w 10000"/>
              <a:gd name="connsiteY2" fmla="*/ 0 h 10026"/>
              <a:gd name="connsiteX3" fmla="*/ 10000 w 10000"/>
              <a:gd name="connsiteY3" fmla="*/ 10026 h 10026"/>
              <a:gd name="connsiteX4" fmla="*/ 0 w 10000"/>
              <a:gd name="connsiteY4" fmla="*/ 10015 h 10026"/>
              <a:gd name="connsiteX0" fmla="*/ 9 w 10009"/>
              <a:gd name="connsiteY0" fmla="*/ 10015 h 10026"/>
              <a:gd name="connsiteX1" fmla="*/ 0 w 10009"/>
              <a:gd name="connsiteY1" fmla="*/ 55 h 10026"/>
              <a:gd name="connsiteX2" fmla="*/ 9974 w 10009"/>
              <a:gd name="connsiteY2" fmla="*/ 0 h 10026"/>
              <a:gd name="connsiteX3" fmla="*/ 10009 w 10009"/>
              <a:gd name="connsiteY3" fmla="*/ 10026 h 10026"/>
              <a:gd name="connsiteX4" fmla="*/ 9 w 10009"/>
              <a:gd name="connsiteY4" fmla="*/ 10015 h 10026"/>
              <a:gd name="connsiteX0" fmla="*/ 18 w 10018"/>
              <a:gd name="connsiteY0" fmla="*/ 10028 h 10039"/>
              <a:gd name="connsiteX1" fmla="*/ 0 w 10018"/>
              <a:gd name="connsiteY1" fmla="*/ 0 h 10039"/>
              <a:gd name="connsiteX2" fmla="*/ 9983 w 10018"/>
              <a:gd name="connsiteY2" fmla="*/ 13 h 10039"/>
              <a:gd name="connsiteX3" fmla="*/ 10018 w 10018"/>
              <a:gd name="connsiteY3" fmla="*/ 10039 h 10039"/>
              <a:gd name="connsiteX4" fmla="*/ 18 w 10018"/>
              <a:gd name="connsiteY4" fmla="*/ 10028 h 10039"/>
              <a:gd name="connsiteX0" fmla="*/ 18 w 10028"/>
              <a:gd name="connsiteY0" fmla="*/ 10028 h 10039"/>
              <a:gd name="connsiteX1" fmla="*/ 0 w 10028"/>
              <a:gd name="connsiteY1" fmla="*/ 0 h 10039"/>
              <a:gd name="connsiteX2" fmla="*/ 10026 w 10028"/>
              <a:gd name="connsiteY2" fmla="*/ 30 h 10039"/>
              <a:gd name="connsiteX3" fmla="*/ 10018 w 10028"/>
              <a:gd name="connsiteY3" fmla="*/ 10039 h 10039"/>
              <a:gd name="connsiteX4" fmla="*/ 18 w 10028"/>
              <a:gd name="connsiteY4" fmla="*/ 10028 h 10039"/>
              <a:gd name="connsiteX0" fmla="*/ 18 w 10020"/>
              <a:gd name="connsiteY0" fmla="*/ 10032 h 10043"/>
              <a:gd name="connsiteX1" fmla="*/ 0 w 10020"/>
              <a:gd name="connsiteY1" fmla="*/ 4 h 10043"/>
              <a:gd name="connsiteX2" fmla="*/ 10017 w 10020"/>
              <a:gd name="connsiteY2" fmla="*/ 0 h 10043"/>
              <a:gd name="connsiteX3" fmla="*/ 10018 w 10020"/>
              <a:gd name="connsiteY3" fmla="*/ 10043 h 10043"/>
              <a:gd name="connsiteX4" fmla="*/ 18 w 10020"/>
              <a:gd name="connsiteY4" fmla="*/ 10032 h 10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p:txBody>
      </p:sp>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grpSp>
        <p:nvGrpSpPr>
          <p:cNvPr id="42" name="组合 41">
            <a:extLst>
              <a:ext uri="{FF2B5EF4-FFF2-40B4-BE49-F238E27FC236}">
                <a16:creationId xmlns:a16="http://schemas.microsoft.com/office/drawing/2014/main" id="{DF5702A5-9A1E-4A8C-B9F4-5AE2D600CCDC}"/>
              </a:ext>
            </a:extLst>
          </p:cNvPr>
          <p:cNvGrpSpPr/>
          <p:nvPr/>
        </p:nvGrpSpPr>
        <p:grpSpPr>
          <a:xfrm>
            <a:off x="746667" y="3577390"/>
            <a:ext cx="10162471" cy="180000"/>
            <a:chOff x="861260" y="3625516"/>
            <a:chExt cx="10162471" cy="215092"/>
          </a:xfrm>
          <a:solidFill>
            <a:srgbClr val="6F6FB1"/>
          </a:solidFill>
        </p:grpSpPr>
        <p:sp>
          <p:nvSpPr>
            <p:cNvPr id="48" name="任意多边形: 形状 47">
              <a:extLst>
                <a:ext uri="{FF2B5EF4-FFF2-40B4-BE49-F238E27FC236}">
                  <a16:creationId xmlns:a16="http://schemas.microsoft.com/office/drawing/2014/main" id="{A2B2FF71-0AAB-4664-9A4A-60D1F1453E58}"/>
                </a:ext>
              </a:extLst>
            </p:cNvPr>
            <p:cNvSpPr/>
            <p:nvPr/>
          </p:nvSpPr>
          <p:spPr>
            <a:xfrm rot="5400000">
              <a:off x="1778215" y="2708561"/>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49" name="任意多边形: 形状 48">
              <a:extLst>
                <a:ext uri="{FF2B5EF4-FFF2-40B4-BE49-F238E27FC236}">
                  <a16:creationId xmlns:a16="http://schemas.microsoft.com/office/drawing/2014/main" id="{9F58846C-6DF4-4CCD-A26B-5FC5B57BA642}"/>
                </a:ext>
              </a:extLst>
            </p:cNvPr>
            <p:cNvSpPr/>
            <p:nvPr/>
          </p:nvSpPr>
          <p:spPr>
            <a:xfrm rot="5400000">
              <a:off x="3810233" y="2708562"/>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50" name="任意多边形: 形状 49">
              <a:extLst>
                <a:ext uri="{FF2B5EF4-FFF2-40B4-BE49-F238E27FC236}">
                  <a16:creationId xmlns:a16="http://schemas.microsoft.com/office/drawing/2014/main" id="{43EA42D3-F340-4918-8D6F-3BCA4600D809}"/>
                </a:ext>
              </a:extLst>
            </p:cNvPr>
            <p:cNvSpPr/>
            <p:nvPr/>
          </p:nvSpPr>
          <p:spPr>
            <a:xfrm rot="5400000">
              <a:off x="5827654" y="2708563"/>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51" name="任意多边形: 形状 50">
              <a:extLst>
                <a:ext uri="{FF2B5EF4-FFF2-40B4-BE49-F238E27FC236}">
                  <a16:creationId xmlns:a16="http://schemas.microsoft.com/office/drawing/2014/main" id="{36B66039-3806-4CB8-AC66-C0FB2C74766D}"/>
                </a:ext>
              </a:extLst>
            </p:cNvPr>
            <p:cNvSpPr/>
            <p:nvPr/>
          </p:nvSpPr>
          <p:spPr>
            <a:xfrm rot="5400000">
              <a:off x="7859672" y="2708564"/>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52" name="任意多边形: 形状 51">
              <a:extLst>
                <a:ext uri="{FF2B5EF4-FFF2-40B4-BE49-F238E27FC236}">
                  <a16:creationId xmlns:a16="http://schemas.microsoft.com/office/drawing/2014/main" id="{513FE525-4564-4863-9F08-4F1A48E4D76E}"/>
                </a:ext>
              </a:extLst>
            </p:cNvPr>
            <p:cNvSpPr/>
            <p:nvPr/>
          </p:nvSpPr>
          <p:spPr>
            <a:xfrm rot="5400000">
              <a:off x="9891689" y="2708565"/>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grpSp>
      <p:grpSp>
        <p:nvGrpSpPr>
          <p:cNvPr id="53" name="组合 52">
            <a:extLst>
              <a:ext uri="{FF2B5EF4-FFF2-40B4-BE49-F238E27FC236}">
                <a16:creationId xmlns:a16="http://schemas.microsoft.com/office/drawing/2014/main" id="{D9EF459A-F0AC-43B2-97D8-4DEE14FB8313}"/>
              </a:ext>
            </a:extLst>
          </p:cNvPr>
          <p:cNvGrpSpPr/>
          <p:nvPr/>
        </p:nvGrpSpPr>
        <p:grpSpPr>
          <a:xfrm>
            <a:off x="598321" y="2426070"/>
            <a:ext cx="2285849" cy="2964371"/>
            <a:chOff x="598321" y="2442112"/>
            <a:chExt cx="2285849" cy="2964371"/>
          </a:xfrm>
        </p:grpSpPr>
        <p:sp>
          <p:nvSpPr>
            <p:cNvPr id="54" name="泪滴形 53">
              <a:extLst>
                <a:ext uri="{FF2B5EF4-FFF2-40B4-BE49-F238E27FC236}">
                  <a16:creationId xmlns:a16="http://schemas.microsoft.com/office/drawing/2014/main" id="{6FDE4791-1806-484C-92E3-3C05133982FC}"/>
                </a:ext>
              </a:extLst>
            </p:cNvPr>
            <p:cNvSpPr>
              <a:spLocks noChangeAspect="1"/>
            </p:cNvSpPr>
            <p:nvPr/>
          </p:nvSpPr>
          <p:spPr>
            <a:xfrm rot="2700000" flipV="1">
              <a:off x="1483843" y="2442112"/>
              <a:ext cx="576000" cy="57600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cxnSp>
          <p:nvCxnSpPr>
            <p:cNvPr id="55" name="直接连接符 54">
              <a:extLst>
                <a:ext uri="{FF2B5EF4-FFF2-40B4-BE49-F238E27FC236}">
                  <a16:creationId xmlns:a16="http://schemas.microsoft.com/office/drawing/2014/main" id="{0776DE12-EEA9-413F-864C-51C8AA8ED98D}"/>
                </a:ext>
              </a:extLst>
            </p:cNvPr>
            <p:cNvCxnSpPr/>
            <p:nvPr/>
          </p:nvCxnSpPr>
          <p:spPr>
            <a:xfrm>
              <a:off x="1758083" y="314941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7" name="Freeform 15">
              <a:extLst>
                <a:ext uri="{FF2B5EF4-FFF2-40B4-BE49-F238E27FC236}">
                  <a16:creationId xmlns:a16="http://schemas.microsoft.com/office/drawing/2014/main" id="{2F268516-EA2E-4767-9A94-E9E71E9B05DF}"/>
                </a:ext>
              </a:extLst>
            </p:cNvPr>
            <p:cNvSpPr>
              <a:spLocks noChangeAspect="1" noEditPoints="1"/>
            </p:cNvSpPr>
            <p:nvPr/>
          </p:nvSpPr>
          <p:spPr bwMode="auto">
            <a:xfrm>
              <a:off x="1614083" y="2544583"/>
              <a:ext cx="288000" cy="455078"/>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panose="020F0502020204030204"/>
                <a:ea typeface="等线" panose="02010600030101010101" pitchFamily="2" charset="-122"/>
                <a:cs typeface="+mn-cs"/>
              </a:endParaRPr>
            </a:p>
          </p:txBody>
        </p:sp>
        <p:grpSp>
          <p:nvGrpSpPr>
            <p:cNvPr id="83" name="组合 82">
              <a:extLst>
                <a:ext uri="{FF2B5EF4-FFF2-40B4-BE49-F238E27FC236}">
                  <a16:creationId xmlns:a16="http://schemas.microsoft.com/office/drawing/2014/main" id="{4BC8365E-3D95-4C26-9A4A-E0D5563576E6}"/>
                </a:ext>
              </a:extLst>
            </p:cNvPr>
            <p:cNvGrpSpPr/>
            <p:nvPr/>
          </p:nvGrpSpPr>
          <p:grpSpPr>
            <a:xfrm>
              <a:off x="598321" y="4200233"/>
              <a:ext cx="2285849" cy="1206250"/>
              <a:chOff x="1319719" y="5104551"/>
              <a:chExt cx="2285849" cy="1206250"/>
            </a:xfrm>
          </p:grpSpPr>
          <p:sp>
            <p:nvSpPr>
              <p:cNvPr id="84" name="文本框 83">
                <a:extLst>
                  <a:ext uri="{FF2B5EF4-FFF2-40B4-BE49-F238E27FC236}">
                    <a16:creationId xmlns:a16="http://schemas.microsoft.com/office/drawing/2014/main" id="{6F3595AC-E3E8-4196-B6CD-E8B16DF32E1E}"/>
                  </a:ext>
                </a:extLst>
              </p:cNvPr>
              <p:cNvSpPr txBox="1"/>
              <p:nvPr/>
            </p:nvSpPr>
            <p:spPr>
              <a:xfrm>
                <a:off x="1319719" y="5104551"/>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微软雅黑"/>
                    <a:ea typeface="微软雅黑"/>
                    <a:cs typeface="+mn-cs"/>
                  </a:rPr>
                  <a:t>添加标题</a:t>
                </a:r>
              </a:p>
            </p:txBody>
          </p:sp>
          <p:sp>
            <p:nvSpPr>
              <p:cNvPr id="85" name="矩形 84">
                <a:extLst>
                  <a:ext uri="{FF2B5EF4-FFF2-40B4-BE49-F238E27FC236}">
                    <a16:creationId xmlns:a16="http://schemas.microsoft.com/office/drawing/2014/main" id="{7BEDDD15-484C-46F9-8248-B5D1315A66B1}"/>
                  </a:ext>
                </a:extLst>
              </p:cNvPr>
              <p:cNvSpPr/>
              <p:nvPr/>
            </p:nvSpPr>
            <p:spPr>
              <a:xfrm>
                <a:off x="1548865" y="5463325"/>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grpSp>
        <p:nvGrpSpPr>
          <p:cNvPr id="86" name="组合 85">
            <a:extLst>
              <a:ext uri="{FF2B5EF4-FFF2-40B4-BE49-F238E27FC236}">
                <a16:creationId xmlns:a16="http://schemas.microsoft.com/office/drawing/2014/main" id="{4FFD93AB-A496-4802-AEE4-DD6C63D43254}"/>
              </a:ext>
            </a:extLst>
          </p:cNvPr>
          <p:cNvGrpSpPr/>
          <p:nvPr/>
        </p:nvGrpSpPr>
        <p:grpSpPr>
          <a:xfrm>
            <a:off x="2679541" y="1920030"/>
            <a:ext cx="2285849" cy="2993742"/>
            <a:chOff x="2679541" y="1936072"/>
            <a:chExt cx="2285849" cy="2993742"/>
          </a:xfrm>
        </p:grpSpPr>
        <p:sp>
          <p:nvSpPr>
            <p:cNvPr id="87" name="泪滴形 86">
              <a:extLst>
                <a:ext uri="{FF2B5EF4-FFF2-40B4-BE49-F238E27FC236}">
                  <a16:creationId xmlns:a16="http://schemas.microsoft.com/office/drawing/2014/main" id="{598A4894-70DD-44D1-9B06-259605E5DF5C}"/>
                </a:ext>
              </a:extLst>
            </p:cNvPr>
            <p:cNvSpPr/>
            <p:nvPr/>
          </p:nvSpPr>
          <p:spPr>
            <a:xfrm rot="18900000">
              <a:off x="3511612" y="4353814"/>
              <a:ext cx="576000" cy="57600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cxnSp>
          <p:nvCxnSpPr>
            <p:cNvPr id="88" name="直接连接符 87">
              <a:extLst>
                <a:ext uri="{FF2B5EF4-FFF2-40B4-BE49-F238E27FC236}">
                  <a16:creationId xmlns:a16="http://schemas.microsoft.com/office/drawing/2014/main" id="{029BBFA3-B57C-49C1-A25E-2DD0E3D23234}"/>
                </a:ext>
              </a:extLst>
            </p:cNvPr>
            <p:cNvCxnSpPr/>
            <p:nvPr/>
          </p:nvCxnSpPr>
          <p:spPr>
            <a:xfrm>
              <a:off x="3800010" y="377342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9" name="Freeform 7">
              <a:extLst>
                <a:ext uri="{FF2B5EF4-FFF2-40B4-BE49-F238E27FC236}">
                  <a16:creationId xmlns:a16="http://schemas.microsoft.com/office/drawing/2014/main" id="{8195745C-6399-4F59-9E22-14A80904DEB8}"/>
                </a:ext>
              </a:extLst>
            </p:cNvPr>
            <p:cNvSpPr>
              <a:spLocks noChangeAspect="1" noEditPoints="1"/>
            </p:cNvSpPr>
            <p:nvPr/>
          </p:nvSpPr>
          <p:spPr bwMode="auto">
            <a:xfrm>
              <a:off x="3599002" y="4430613"/>
              <a:ext cx="396000" cy="389287"/>
            </a:xfrm>
            <a:custGeom>
              <a:avLst/>
              <a:gdLst>
                <a:gd name="T0" fmla="*/ 48 w 97"/>
                <a:gd name="T1" fmla="*/ 0 h 95"/>
                <a:gd name="T2" fmla="*/ 0 w 97"/>
                <a:gd name="T3" fmla="*/ 49 h 95"/>
                <a:gd name="T4" fmla="*/ 14 w 97"/>
                <a:gd name="T5" fmla="*/ 83 h 95"/>
                <a:gd name="T6" fmla="*/ 33 w 97"/>
                <a:gd name="T7" fmla="*/ 95 h 95"/>
                <a:gd name="T8" fmla="*/ 35 w 97"/>
                <a:gd name="T9" fmla="*/ 95 h 95"/>
                <a:gd name="T10" fmla="*/ 39 w 97"/>
                <a:gd name="T11" fmla="*/ 92 h 95"/>
                <a:gd name="T12" fmla="*/ 36 w 97"/>
                <a:gd name="T13" fmla="*/ 86 h 95"/>
                <a:gd name="T14" fmla="*/ 20 w 97"/>
                <a:gd name="T15" fmla="*/ 76 h 95"/>
                <a:gd name="T16" fmla="*/ 9 w 97"/>
                <a:gd name="T17" fmla="*/ 49 h 95"/>
                <a:gd name="T18" fmla="*/ 48 w 97"/>
                <a:gd name="T19" fmla="*/ 9 h 95"/>
                <a:gd name="T20" fmla="*/ 87 w 97"/>
                <a:gd name="T21" fmla="*/ 49 h 95"/>
                <a:gd name="T22" fmla="*/ 76 w 97"/>
                <a:gd name="T23" fmla="*/ 76 h 95"/>
                <a:gd name="T24" fmla="*/ 62 w 97"/>
                <a:gd name="T25" fmla="*/ 84 h 95"/>
                <a:gd name="T26" fmla="*/ 57 w 97"/>
                <a:gd name="T27" fmla="*/ 82 h 95"/>
                <a:gd name="T28" fmla="*/ 53 w 97"/>
                <a:gd name="T29" fmla="*/ 65 h 95"/>
                <a:gd name="T30" fmla="*/ 67 w 97"/>
                <a:gd name="T31" fmla="*/ 50 h 95"/>
                <a:gd name="T32" fmla="*/ 67 w 97"/>
                <a:gd name="T33" fmla="*/ 35 h 95"/>
                <a:gd name="T34" fmla="*/ 29 w 97"/>
                <a:gd name="T35" fmla="*/ 35 h 95"/>
                <a:gd name="T36" fmla="*/ 29 w 97"/>
                <a:gd name="T37" fmla="*/ 50 h 95"/>
                <a:gd name="T38" fmla="*/ 43 w 97"/>
                <a:gd name="T39" fmla="*/ 65 h 95"/>
                <a:gd name="T40" fmla="*/ 50 w 97"/>
                <a:gd name="T41" fmla="*/ 88 h 95"/>
                <a:gd name="T42" fmla="*/ 62 w 97"/>
                <a:gd name="T43" fmla="*/ 93 h 95"/>
                <a:gd name="T44" fmla="*/ 82 w 97"/>
                <a:gd name="T45" fmla="*/ 83 h 95"/>
                <a:gd name="T46" fmla="*/ 83 w 97"/>
                <a:gd name="T47" fmla="*/ 83 h 95"/>
                <a:gd name="T48" fmla="*/ 97 w 97"/>
                <a:gd name="T49" fmla="*/ 49 h 95"/>
                <a:gd name="T50" fmla="*/ 48 w 97"/>
                <a:gd name="T51" fmla="*/ 0 h 95"/>
                <a:gd name="T52" fmla="*/ 48 w 97"/>
                <a:gd name="T53" fmla="*/ 0 h 95"/>
                <a:gd name="T54" fmla="*/ 48 w 97"/>
                <a:gd name="T5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95">
                  <a:moveTo>
                    <a:pt x="48" y="0"/>
                  </a:moveTo>
                  <a:cubicBezTo>
                    <a:pt x="21" y="0"/>
                    <a:pt x="0" y="22"/>
                    <a:pt x="0" y="49"/>
                  </a:cubicBezTo>
                  <a:cubicBezTo>
                    <a:pt x="0" y="61"/>
                    <a:pt x="5" y="74"/>
                    <a:pt x="14" y="83"/>
                  </a:cubicBezTo>
                  <a:cubicBezTo>
                    <a:pt x="19" y="88"/>
                    <a:pt x="26" y="92"/>
                    <a:pt x="33" y="95"/>
                  </a:cubicBezTo>
                  <a:cubicBezTo>
                    <a:pt x="34" y="95"/>
                    <a:pt x="34" y="95"/>
                    <a:pt x="35" y="95"/>
                  </a:cubicBezTo>
                  <a:cubicBezTo>
                    <a:pt x="37" y="95"/>
                    <a:pt x="38" y="94"/>
                    <a:pt x="39" y="92"/>
                  </a:cubicBezTo>
                  <a:cubicBezTo>
                    <a:pt x="40" y="89"/>
                    <a:pt x="39" y="87"/>
                    <a:pt x="36" y="86"/>
                  </a:cubicBezTo>
                  <a:cubicBezTo>
                    <a:pt x="30" y="84"/>
                    <a:pt x="25" y="81"/>
                    <a:pt x="20" y="76"/>
                  </a:cubicBezTo>
                  <a:cubicBezTo>
                    <a:pt x="13" y="69"/>
                    <a:pt x="9" y="59"/>
                    <a:pt x="9" y="49"/>
                  </a:cubicBezTo>
                  <a:cubicBezTo>
                    <a:pt x="9" y="27"/>
                    <a:pt x="27" y="9"/>
                    <a:pt x="48" y="9"/>
                  </a:cubicBezTo>
                  <a:cubicBezTo>
                    <a:pt x="70" y="9"/>
                    <a:pt x="87" y="27"/>
                    <a:pt x="87" y="49"/>
                  </a:cubicBezTo>
                  <a:cubicBezTo>
                    <a:pt x="87" y="59"/>
                    <a:pt x="83" y="69"/>
                    <a:pt x="76" y="76"/>
                  </a:cubicBezTo>
                  <a:cubicBezTo>
                    <a:pt x="73" y="79"/>
                    <a:pt x="66" y="84"/>
                    <a:pt x="62" y="84"/>
                  </a:cubicBezTo>
                  <a:cubicBezTo>
                    <a:pt x="60" y="84"/>
                    <a:pt x="58" y="83"/>
                    <a:pt x="57" y="82"/>
                  </a:cubicBezTo>
                  <a:cubicBezTo>
                    <a:pt x="53" y="78"/>
                    <a:pt x="53" y="70"/>
                    <a:pt x="53" y="65"/>
                  </a:cubicBezTo>
                  <a:cubicBezTo>
                    <a:pt x="61" y="65"/>
                    <a:pt x="67" y="58"/>
                    <a:pt x="67" y="50"/>
                  </a:cubicBezTo>
                  <a:cubicBezTo>
                    <a:pt x="67" y="35"/>
                    <a:pt x="67" y="35"/>
                    <a:pt x="67" y="35"/>
                  </a:cubicBezTo>
                  <a:cubicBezTo>
                    <a:pt x="29" y="35"/>
                    <a:pt x="29" y="35"/>
                    <a:pt x="29" y="35"/>
                  </a:cubicBezTo>
                  <a:cubicBezTo>
                    <a:pt x="29" y="50"/>
                    <a:pt x="29" y="50"/>
                    <a:pt x="29" y="50"/>
                  </a:cubicBezTo>
                  <a:cubicBezTo>
                    <a:pt x="29" y="58"/>
                    <a:pt x="35" y="65"/>
                    <a:pt x="43" y="65"/>
                  </a:cubicBezTo>
                  <a:cubicBezTo>
                    <a:pt x="43" y="71"/>
                    <a:pt x="44" y="82"/>
                    <a:pt x="50" y="88"/>
                  </a:cubicBezTo>
                  <a:cubicBezTo>
                    <a:pt x="53" y="91"/>
                    <a:pt x="57" y="93"/>
                    <a:pt x="62" y="93"/>
                  </a:cubicBezTo>
                  <a:cubicBezTo>
                    <a:pt x="71" y="93"/>
                    <a:pt x="81" y="84"/>
                    <a:pt x="82" y="83"/>
                  </a:cubicBezTo>
                  <a:cubicBezTo>
                    <a:pt x="83" y="83"/>
                    <a:pt x="83" y="83"/>
                    <a:pt x="83" y="83"/>
                  </a:cubicBezTo>
                  <a:cubicBezTo>
                    <a:pt x="92" y="74"/>
                    <a:pt x="97" y="62"/>
                    <a:pt x="97" y="49"/>
                  </a:cubicBezTo>
                  <a:cubicBezTo>
                    <a:pt x="97" y="22"/>
                    <a:pt x="75" y="0"/>
                    <a:pt x="48" y="0"/>
                  </a:cubicBezTo>
                  <a:close/>
                  <a:moveTo>
                    <a:pt x="48" y="0"/>
                  </a:moveTo>
                  <a:cubicBezTo>
                    <a:pt x="48" y="0"/>
                    <a:pt x="48" y="0"/>
                    <a:pt x="48"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lumMod val="95000"/>
                    <a:lumOff val="5000"/>
                  </a:prstClr>
                </a:solidFill>
                <a:effectLst/>
                <a:uLnTx/>
                <a:uFillTx/>
                <a:latin typeface="Open Sans" panose="020B0606030504020204" pitchFamily="34" charset="0"/>
                <a:ea typeface="微软雅黑 Light"/>
                <a:cs typeface="Open Sans" panose="020B0606030504020204" pitchFamily="34" charset="0"/>
              </a:endParaRPr>
            </a:p>
          </p:txBody>
        </p:sp>
        <p:grpSp>
          <p:nvGrpSpPr>
            <p:cNvPr id="90" name="组合 89">
              <a:extLst>
                <a:ext uri="{FF2B5EF4-FFF2-40B4-BE49-F238E27FC236}">
                  <a16:creationId xmlns:a16="http://schemas.microsoft.com/office/drawing/2014/main" id="{C6416490-B67F-4672-BDB8-332A817D8893}"/>
                </a:ext>
              </a:extLst>
            </p:cNvPr>
            <p:cNvGrpSpPr/>
            <p:nvPr/>
          </p:nvGrpSpPr>
          <p:grpSpPr>
            <a:xfrm>
              <a:off x="2679541" y="1936072"/>
              <a:ext cx="2285849" cy="1255056"/>
              <a:chOff x="1336556" y="4703095"/>
              <a:chExt cx="2285849" cy="1255056"/>
            </a:xfrm>
          </p:grpSpPr>
          <p:sp>
            <p:nvSpPr>
              <p:cNvPr id="91" name="文本框 90">
                <a:extLst>
                  <a:ext uri="{FF2B5EF4-FFF2-40B4-BE49-F238E27FC236}">
                    <a16:creationId xmlns:a16="http://schemas.microsoft.com/office/drawing/2014/main" id="{678C3AC1-1F84-4C3A-92F7-8DEEB3499C40}"/>
                  </a:ext>
                </a:extLst>
              </p:cNvPr>
              <p:cNvSpPr txBox="1"/>
              <p:nvPr/>
            </p:nvSpPr>
            <p:spPr>
              <a:xfrm>
                <a:off x="1336556" y="4703095"/>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lumMod val="95000"/>
                        <a:lumOff val="5000"/>
                      </a:prstClr>
                    </a:solidFill>
                    <a:effectLst/>
                    <a:uLnTx/>
                    <a:uFillTx/>
                    <a:latin typeface="微软雅黑"/>
                    <a:ea typeface="微软雅黑"/>
                    <a:cs typeface="+mn-cs"/>
                  </a:rPr>
                  <a:t>添加标题</a:t>
                </a:r>
              </a:p>
            </p:txBody>
          </p:sp>
          <p:sp>
            <p:nvSpPr>
              <p:cNvPr id="92" name="矩形 91">
                <a:extLst>
                  <a:ext uri="{FF2B5EF4-FFF2-40B4-BE49-F238E27FC236}">
                    <a16:creationId xmlns:a16="http://schemas.microsoft.com/office/drawing/2014/main" id="{3FEF6F1B-544F-4FF2-A653-E30F1422B3D6}"/>
                  </a:ext>
                </a:extLst>
              </p:cNvPr>
              <p:cNvSpPr/>
              <p:nvPr/>
            </p:nvSpPr>
            <p:spPr>
              <a:xfrm>
                <a:off x="1548865" y="5110675"/>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grpSp>
        <p:nvGrpSpPr>
          <p:cNvPr id="93" name="组合 92">
            <a:extLst>
              <a:ext uri="{FF2B5EF4-FFF2-40B4-BE49-F238E27FC236}">
                <a16:creationId xmlns:a16="http://schemas.microsoft.com/office/drawing/2014/main" id="{E9B07028-AADC-4DF7-9AB9-98399AB8A78B}"/>
              </a:ext>
            </a:extLst>
          </p:cNvPr>
          <p:cNvGrpSpPr/>
          <p:nvPr/>
        </p:nvGrpSpPr>
        <p:grpSpPr>
          <a:xfrm>
            <a:off x="6756592" y="1920030"/>
            <a:ext cx="2285849" cy="2993742"/>
            <a:chOff x="6756592" y="1936072"/>
            <a:chExt cx="2285849" cy="2993742"/>
          </a:xfrm>
        </p:grpSpPr>
        <p:cxnSp>
          <p:nvCxnSpPr>
            <p:cNvPr id="94" name="直接连接符 93">
              <a:extLst>
                <a:ext uri="{FF2B5EF4-FFF2-40B4-BE49-F238E27FC236}">
                  <a16:creationId xmlns:a16="http://schemas.microsoft.com/office/drawing/2014/main" id="{F1176CF3-4243-4C3C-8097-2F3A6CD4F6CB}"/>
                </a:ext>
              </a:extLst>
            </p:cNvPr>
            <p:cNvCxnSpPr/>
            <p:nvPr/>
          </p:nvCxnSpPr>
          <p:spPr>
            <a:xfrm>
              <a:off x="7890656" y="377342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5" name="泪滴形 94">
              <a:extLst>
                <a:ext uri="{FF2B5EF4-FFF2-40B4-BE49-F238E27FC236}">
                  <a16:creationId xmlns:a16="http://schemas.microsoft.com/office/drawing/2014/main" id="{12B46601-AC55-49F4-8978-16DA6A82A681}"/>
                </a:ext>
              </a:extLst>
            </p:cNvPr>
            <p:cNvSpPr/>
            <p:nvPr/>
          </p:nvSpPr>
          <p:spPr>
            <a:xfrm rot="18900000">
              <a:off x="7602656" y="4353814"/>
              <a:ext cx="576000" cy="57600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96" name="Freeform 15">
              <a:extLst>
                <a:ext uri="{FF2B5EF4-FFF2-40B4-BE49-F238E27FC236}">
                  <a16:creationId xmlns:a16="http://schemas.microsoft.com/office/drawing/2014/main" id="{D6D28CAF-D6CF-475B-938E-64B2A6005766}"/>
                </a:ext>
              </a:extLst>
            </p:cNvPr>
            <p:cNvSpPr>
              <a:spLocks noChangeAspect="1" noEditPoints="1"/>
            </p:cNvSpPr>
            <p:nvPr/>
          </p:nvSpPr>
          <p:spPr bwMode="auto">
            <a:xfrm>
              <a:off x="7755517" y="4385369"/>
              <a:ext cx="288000" cy="455078"/>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p:txBody>
        </p:sp>
        <p:grpSp>
          <p:nvGrpSpPr>
            <p:cNvPr id="97" name="组合 96">
              <a:extLst>
                <a:ext uri="{FF2B5EF4-FFF2-40B4-BE49-F238E27FC236}">
                  <a16:creationId xmlns:a16="http://schemas.microsoft.com/office/drawing/2014/main" id="{4873467A-3712-4003-BC56-D5CAC990ACBD}"/>
                </a:ext>
              </a:extLst>
            </p:cNvPr>
            <p:cNvGrpSpPr/>
            <p:nvPr/>
          </p:nvGrpSpPr>
          <p:grpSpPr>
            <a:xfrm>
              <a:off x="6756592" y="1936072"/>
              <a:ext cx="2285849" cy="1261835"/>
              <a:chOff x="1341065" y="4703095"/>
              <a:chExt cx="2285849" cy="1261835"/>
            </a:xfrm>
          </p:grpSpPr>
          <p:sp>
            <p:nvSpPr>
              <p:cNvPr id="98" name="文本框 97">
                <a:extLst>
                  <a:ext uri="{FF2B5EF4-FFF2-40B4-BE49-F238E27FC236}">
                    <a16:creationId xmlns:a16="http://schemas.microsoft.com/office/drawing/2014/main" id="{2CDC7441-9325-4956-BF27-9EB32BE73D5E}"/>
                  </a:ext>
                </a:extLst>
              </p:cNvPr>
              <p:cNvSpPr txBox="1"/>
              <p:nvPr/>
            </p:nvSpPr>
            <p:spPr>
              <a:xfrm>
                <a:off x="1341065" y="4703095"/>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lumMod val="95000"/>
                        <a:lumOff val="5000"/>
                      </a:prstClr>
                    </a:solidFill>
                    <a:effectLst/>
                    <a:uLnTx/>
                    <a:uFillTx/>
                    <a:latin typeface="微软雅黑"/>
                    <a:ea typeface="微软雅黑"/>
                    <a:cs typeface="+mn-cs"/>
                  </a:rPr>
                  <a:t>添加标题</a:t>
                </a:r>
              </a:p>
            </p:txBody>
          </p:sp>
          <p:sp>
            <p:nvSpPr>
              <p:cNvPr id="99" name="矩形 98">
                <a:extLst>
                  <a:ext uri="{FF2B5EF4-FFF2-40B4-BE49-F238E27FC236}">
                    <a16:creationId xmlns:a16="http://schemas.microsoft.com/office/drawing/2014/main" id="{1C4C4885-AC09-4C4C-A7CE-F7308EEA71B9}"/>
                  </a:ext>
                </a:extLst>
              </p:cNvPr>
              <p:cNvSpPr/>
              <p:nvPr/>
            </p:nvSpPr>
            <p:spPr>
              <a:xfrm>
                <a:off x="1548147" y="5117454"/>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grpSp>
        <p:nvGrpSpPr>
          <p:cNvPr id="100" name="组合 99">
            <a:extLst>
              <a:ext uri="{FF2B5EF4-FFF2-40B4-BE49-F238E27FC236}">
                <a16:creationId xmlns:a16="http://schemas.microsoft.com/office/drawing/2014/main" id="{AC015F33-4666-41A9-BEFB-4FE7476D9B08}"/>
              </a:ext>
            </a:extLst>
          </p:cNvPr>
          <p:cNvGrpSpPr/>
          <p:nvPr/>
        </p:nvGrpSpPr>
        <p:grpSpPr>
          <a:xfrm>
            <a:off x="4689365" y="2426070"/>
            <a:ext cx="2285849" cy="3017546"/>
            <a:chOff x="4689365" y="2442112"/>
            <a:chExt cx="2285849" cy="3017546"/>
          </a:xfrm>
        </p:grpSpPr>
        <p:cxnSp>
          <p:nvCxnSpPr>
            <p:cNvPr id="101" name="直接连接符 100">
              <a:extLst>
                <a:ext uri="{FF2B5EF4-FFF2-40B4-BE49-F238E27FC236}">
                  <a16:creationId xmlns:a16="http://schemas.microsoft.com/office/drawing/2014/main" id="{1F3A021B-4DE3-4F5B-B45F-C93F19A608C7}"/>
                </a:ext>
              </a:extLst>
            </p:cNvPr>
            <p:cNvCxnSpPr/>
            <p:nvPr/>
          </p:nvCxnSpPr>
          <p:spPr>
            <a:xfrm>
              <a:off x="5844386" y="314941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2" name="泪滴形 101">
              <a:extLst>
                <a:ext uri="{FF2B5EF4-FFF2-40B4-BE49-F238E27FC236}">
                  <a16:creationId xmlns:a16="http://schemas.microsoft.com/office/drawing/2014/main" id="{EC533EC5-8076-48F4-AEA6-DB6247E51CC2}"/>
                </a:ext>
              </a:extLst>
            </p:cNvPr>
            <p:cNvSpPr>
              <a:spLocks noChangeAspect="1"/>
            </p:cNvSpPr>
            <p:nvPr/>
          </p:nvSpPr>
          <p:spPr>
            <a:xfrm rot="2700000" flipV="1">
              <a:off x="5556385" y="2442112"/>
              <a:ext cx="576000" cy="57600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103" name="Freeform 16">
              <a:extLst>
                <a:ext uri="{FF2B5EF4-FFF2-40B4-BE49-F238E27FC236}">
                  <a16:creationId xmlns:a16="http://schemas.microsoft.com/office/drawing/2014/main" id="{DD4255C2-5AFF-4441-858A-02B0C5C98665}"/>
                </a:ext>
              </a:extLst>
            </p:cNvPr>
            <p:cNvSpPr>
              <a:spLocks noChangeAspect="1" noEditPoints="1"/>
            </p:cNvSpPr>
            <p:nvPr/>
          </p:nvSpPr>
          <p:spPr bwMode="auto">
            <a:xfrm>
              <a:off x="5667250" y="2567191"/>
              <a:ext cx="360000" cy="327095"/>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p:txBody>
        </p:sp>
        <p:grpSp>
          <p:nvGrpSpPr>
            <p:cNvPr id="104" name="组合 103">
              <a:extLst>
                <a:ext uri="{FF2B5EF4-FFF2-40B4-BE49-F238E27FC236}">
                  <a16:creationId xmlns:a16="http://schemas.microsoft.com/office/drawing/2014/main" id="{3B05D5FA-49B7-4DF6-86F4-BFBE3C08EE6F}"/>
                </a:ext>
              </a:extLst>
            </p:cNvPr>
            <p:cNvGrpSpPr/>
            <p:nvPr/>
          </p:nvGrpSpPr>
          <p:grpSpPr>
            <a:xfrm>
              <a:off x="4689365" y="4215227"/>
              <a:ext cx="2285849" cy="1244431"/>
              <a:chOff x="1336556" y="5119545"/>
              <a:chExt cx="2285849" cy="1244431"/>
            </a:xfrm>
          </p:grpSpPr>
          <p:sp>
            <p:nvSpPr>
              <p:cNvPr id="105" name="文本框 104">
                <a:extLst>
                  <a:ext uri="{FF2B5EF4-FFF2-40B4-BE49-F238E27FC236}">
                    <a16:creationId xmlns:a16="http://schemas.microsoft.com/office/drawing/2014/main" id="{ED453AF8-6309-4312-BAD4-B648CE3E6268}"/>
                  </a:ext>
                </a:extLst>
              </p:cNvPr>
              <p:cNvSpPr txBox="1"/>
              <p:nvPr/>
            </p:nvSpPr>
            <p:spPr>
              <a:xfrm>
                <a:off x="1336556" y="5119545"/>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微软雅黑"/>
                    <a:ea typeface="微软雅黑"/>
                    <a:cs typeface="+mn-cs"/>
                  </a:rPr>
                  <a:t>添加标题</a:t>
                </a:r>
              </a:p>
            </p:txBody>
          </p:sp>
          <p:sp>
            <p:nvSpPr>
              <p:cNvPr id="106" name="矩形 105">
                <a:extLst>
                  <a:ext uri="{FF2B5EF4-FFF2-40B4-BE49-F238E27FC236}">
                    <a16:creationId xmlns:a16="http://schemas.microsoft.com/office/drawing/2014/main" id="{6CBDD31F-A394-4E65-8E33-76A6AD5B9388}"/>
                  </a:ext>
                </a:extLst>
              </p:cNvPr>
              <p:cNvSpPr/>
              <p:nvPr/>
            </p:nvSpPr>
            <p:spPr>
              <a:xfrm>
                <a:off x="1548865" y="5516500"/>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grpSp>
        <p:nvGrpSpPr>
          <p:cNvPr id="107" name="组合 106">
            <a:extLst>
              <a:ext uri="{FF2B5EF4-FFF2-40B4-BE49-F238E27FC236}">
                <a16:creationId xmlns:a16="http://schemas.microsoft.com/office/drawing/2014/main" id="{E6367B1A-F297-40B9-AB27-4D1CDDB936BF}"/>
              </a:ext>
            </a:extLst>
          </p:cNvPr>
          <p:cNvGrpSpPr/>
          <p:nvPr/>
        </p:nvGrpSpPr>
        <p:grpSpPr>
          <a:xfrm>
            <a:off x="8763572" y="2426070"/>
            <a:ext cx="2285849" cy="3009175"/>
            <a:chOff x="8763572" y="2442112"/>
            <a:chExt cx="2285849" cy="3009175"/>
          </a:xfrm>
        </p:grpSpPr>
        <p:cxnSp>
          <p:nvCxnSpPr>
            <p:cNvPr id="108" name="直接连接符 107">
              <a:extLst>
                <a:ext uri="{FF2B5EF4-FFF2-40B4-BE49-F238E27FC236}">
                  <a16:creationId xmlns:a16="http://schemas.microsoft.com/office/drawing/2014/main" id="{67FC7E25-90DE-4F19-B491-0D4EF458CFA2}"/>
                </a:ext>
              </a:extLst>
            </p:cNvPr>
            <p:cNvCxnSpPr/>
            <p:nvPr/>
          </p:nvCxnSpPr>
          <p:spPr>
            <a:xfrm>
              <a:off x="9949368" y="314941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9" name="泪滴形 108">
              <a:extLst>
                <a:ext uri="{FF2B5EF4-FFF2-40B4-BE49-F238E27FC236}">
                  <a16:creationId xmlns:a16="http://schemas.microsoft.com/office/drawing/2014/main" id="{F0157F76-5A12-463F-82B7-DFC8CA689917}"/>
                </a:ext>
              </a:extLst>
            </p:cNvPr>
            <p:cNvSpPr>
              <a:spLocks noChangeAspect="1"/>
            </p:cNvSpPr>
            <p:nvPr/>
          </p:nvSpPr>
          <p:spPr>
            <a:xfrm rot="2700000" flipV="1">
              <a:off x="9657631" y="2442112"/>
              <a:ext cx="576000" cy="57600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95000"/>
                    <a:lumOff val="5000"/>
                  </a:prstClr>
                </a:solidFill>
                <a:effectLst/>
                <a:uLnTx/>
                <a:uFillTx/>
                <a:latin typeface="微软雅黑 Light"/>
                <a:ea typeface="微软雅黑 Light"/>
                <a:cs typeface="+mn-cs"/>
              </a:endParaRPr>
            </a:p>
          </p:txBody>
        </p:sp>
        <p:sp>
          <p:nvSpPr>
            <p:cNvPr id="110" name="Freeform 18">
              <a:extLst>
                <a:ext uri="{FF2B5EF4-FFF2-40B4-BE49-F238E27FC236}">
                  <a16:creationId xmlns:a16="http://schemas.microsoft.com/office/drawing/2014/main" id="{0CA18F53-359D-4714-B6AE-A8F09D71217F}"/>
                </a:ext>
              </a:extLst>
            </p:cNvPr>
            <p:cNvSpPr>
              <a:spLocks noChangeAspect="1" noEditPoints="1"/>
            </p:cNvSpPr>
            <p:nvPr/>
          </p:nvSpPr>
          <p:spPr bwMode="auto">
            <a:xfrm>
              <a:off x="9779084" y="2588203"/>
              <a:ext cx="325034" cy="324000"/>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95000"/>
                    <a:lumOff val="5000"/>
                  </a:prstClr>
                </a:solidFill>
                <a:effectLst/>
                <a:uLnTx/>
                <a:uFillTx/>
                <a:latin typeface="微软雅黑 Light"/>
                <a:ea typeface="微软雅黑 Light"/>
                <a:cs typeface="+mn-cs"/>
              </a:endParaRPr>
            </a:p>
          </p:txBody>
        </p:sp>
        <p:grpSp>
          <p:nvGrpSpPr>
            <p:cNvPr id="111" name="组合 110">
              <a:extLst>
                <a:ext uri="{FF2B5EF4-FFF2-40B4-BE49-F238E27FC236}">
                  <a16:creationId xmlns:a16="http://schemas.microsoft.com/office/drawing/2014/main" id="{E90BB90F-0028-4C40-833B-768F188986DA}"/>
                </a:ext>
              </a:extLst>
            </p:cNvPr>
            <p:cNvGrpSpPr/>
            <p:nvPr/>
          </p:nvGrpSpPr>
          <p:grpSpPr>
            <a:xfrm>
              <a:off x="8763572" y="4200233"/>
              <a:ext cx="2285849" cy="1251054"/>
              <a:chOff x="1326226" y="5104551"/>
              <a:chExt cx="2285849" cy="1251054"/>
            </a:xfrm>
          </p:grpSpPr>
          <p:sp>
            <p:nvSpPr>
              <p:cNvPr id="112" name="文本框 111">
                <a:extLst>
                  <a:ext uri="{FF2B5EF4-FFF2-40B4-BE49-F238E27FC236}">
                    <a16:creationId xmlns:a16="http://schemas.microsoft.com/office/drawing/2014/main" id="{C89F6785-5025-437C-9548-6EBECA16AB9D}"/>
                  </a:ext>
                </a:extLst>
              </p:cNvPr>
              <p:cNvSpPr txBox="1"/>
              <p:nvPr/>
            </p:nvSpPr>
            <p:spPr>
              <a:xfrm>
                <a:off x="1326226" y="5104551"/>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微软雅黑"/>
                    <a:ea typeface="微软雅黑"/>
                    <a:cs typeface="+mn-cs"/>
                  </a:rPr>
                  <a:t>添加标题</a:t>
                </a:r>
              </a:p>
            </p:txBody>
          </p:sp>
          <p:sp>
            <p:nvSpPr>
              <p:cNvPr id="113" name="矩形 112">
                <a:extLst>
                  <a:ext uri="{FF2B5EF4-FFF2-40B4-BE49-F238E27FC236}">
                    <a16:creationId xmlns:a16="http://schemas.microsoft.com/office/drawing/2014/main" id="{5FF4B3B1-519E-4955-B690-6FB3BCE095D0}"/>
                  </a:ext>
                </a:extLst>
              </p:cNvPr>
              <p:cNvSpPr/>
              <p:nvPr/>
            </p:nvSpPr>
            <p:spPr>
              <a:xfrm>
                <a:off x="1495479" y="5508129"/>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spTree>
    <p:extLst>
      <p:ext uri="{BB962C8B-B14F-4D97-AF65-F5344CB8AC3E}">
        <p14:creationId xmlns:p14="http://schemas.microsoft.com/office/powerpoint/2010/main" val="232163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42"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0-#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cBhvr additive="base">
                                        <p:cTn id="24" dur="500" fill="hold"/>
                                        <p:tgtEl>
                                          <p:spTgt spid="86"/>
                                        </p:tgtEl>
                                        <p:attrNameLst>
                                          <p:attrName>ppt_x</p:attrName>
                                        </p:attrNameLst>
                                      </p:cBhvr>
                                      <p:tavLst>
                                        <p:tav tm="0">
                                          <p:val>
                                            <p:strVal val="0-#ppt_w/2"/>
                                          </p:val>
                                        </p:tav>
                                        <p:tav tm="100000">
                                          <p:val>
                                            <p:strVal val="#ppt_x"/>
                                          </p:val>
                                        </p:tav>
                                      </p:tavLst>
                                    </p:anim>
                                    <p:anim calcmode="lin" valueType="num">
                                      <p:cBhvr additive="base">
                                        <p:cTn id="25" dur="500" fill="hold"/>
                                        <p:tgtEl>
                                          <p:spTgt spid="86"/>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100"/>
                                        </p:tgtEl>
                                        <p:attrNameLst>
                                          <p:attrName>style.visibility</p:attrName>
                                        </p:attrNameLst>
                                      </p:cBhvr>
                                      <p:to>
                                        <p:strVal val="visible"/>
                                      </p:to>
                                    </p:set>
                                    <p:anim calcmode="lin" valueType="num">
                                      <p:cBhvr additive="base">
                                        <p:cTn id="29" dur="500" fill="hold"/>
                                        <p:tgtEl>
                                          <p:spTgt spid="100"/>
                                        </p:tgtEl>
                                        <p:attrNameLst>
                                          <p:attrName>ppt_x</p:attrName>
                                        </p:attrNameLst>
                                      </p:cBhvr>
                                      <p:tavLst>
                                        <p:tav tm="0">
                                          <p:val>
                                            <p:strVal val="0-#ppt_w/2"/>
                                          </p:val>
                                        </p:tav>
                                        <p:tav tm="100000">
                                          <p:val>
                                            <p:strVal val="#ppt_x"/>
                                          </p:val>
                                        </p:tav>
                                      </p:tavLst>
                                    </p:anim>
                                    <p:anim calcmode="lin" valueType="num">
                                      <p:cBhvr additive="base">
                                        <p:cTn id="30" dur="500" fill="hold"/>
                                        <p:tgtEl>
                                          <p:spTgt spid="100"/>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fill="hold" nodeType="after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500" fill="hold"/>
                                        <p:tgtEl>
                                          <p:spTgt spid="93"/>
                                        </p:tgtEl>
                                        <p:attrNameLst>
                                          <p:attrName>ppt_x</p:attrName>
                                        </p:attrNameLst>
                                      </p:cBhvr>
                                      <p:tavLst>
                                        <p:tav tm="0">
                                          <p:val>
                                            <p:strVal val="0-#ppt_w/2"/>
                                          </p:val>
                                        </p:tav>
                                        <p:tav tm="100000">
                                          <p:val>
                                            <p:strVal val="#ppt_x"/>
                                          </p:val>
                                        </p:tav>
                                      </p:tavLst>
                                    </p:anim>
                                    <p:anim calcmode="lin" valueType="num">
                                      <p:cBhvr additive="base">
                                        <p:cTn id="35" dur="500" fill="hold"/>
                                        <p:tgtEl>
                                          <p:spTgt spid="93"/>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8" fill="hold" nodeType="afterEffect">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cBhvr additive="base">
                                        <p:cTn id="39" dur="500" fill="hold"/>
                                        <p:tgtEl>
                                          <p:spTgt spid="107"/>
                                        </p:tgtEl>
                                        <p:attrNameLst>
                                          <p:attrName>ppt_x</p:attrName>
                                        </p:attrNameLst>
                                      </p:cBhvr>
                                      <p:tavLst>
                                        <p:tav tm="0">
                                          <p:val>
                                            <p:strVal val="0-#ppt_w/2"/>
                                          </p:val>
                                        </p:tav>
                                        <p:tav tm="100000">
                                          <p:val>
                                            <p:strVal val="#ppt_x"/>
                                          </p:val>
                                        </p:tav>
                                      </p:tavLst>
                                    </p:anim>
                                    <p:anim calcmode="lin" valueType="num">
                                      <p:cBhvr additive="base">
                                        <p:cTn id="40" dur="500" fill="hold"/>
                                        <p:tgtEl>
                                          <p:spTgt spid="1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25F2282C-8A76-49A2-8015-37BAF0EBE67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42477" y="1321628"/>
            <a:ext cx="3271809" cy="2232024"/>
          </a:xfrm>
          <a:prstGeom prst="rect">
            <a:avLst/>
          </a:prstGeom>
        </p:spPr>
      </p:pic>
      <p:pic>
        <p:nvPicPr>
          <p:cNvPr id="14" name="图片 13">
            <a:extLst>
              <a:ext uri="{FF2B5EF4-FFF2-40B4-BE49-F238E27FC236}">
                <a16:creationId xmlns:a16="http://schemas.microsoft.com/office/drawing/2014/main" id="{D0099F3E-261A-4A0C-A218-A881D11CF58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65476" y="3806582"/>
            <a:ext cx="3229692" cy="2213848"/>
          </a:xfrm>
          <a:prstGeom prst="rect">
            <a:avLst/>
          </a:prstGeom>
        </p:spPr>
      </p:pic>
      <p:pic>
        <p:nvPicPr>
          <p:cNvPr id="29" name="图片 28">
            <a:extLst>
              <a:ext uri="{FF2B5EF4-FFF2-40B4-BE49-F238E27FC236}">
                <a16:creationId xmlns:a16="http://schemas.microsoft.com/office/drawing/2014/main" id="{98E80392-3C4C-45E6-9DB5-782314CE18D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21909" y="1332006"/>
            <a:ext cx="3243215" cy="2211268"/>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项目</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661" y="98896"/>
            <a:ext cx="1251222" cy="347019"/>
          </a:xfrm>
          <a:prstGeom prst="rect">
            <a:avLst/>
          </a:prstGeom>
        </p:spPr>
      </p:pic>
      <p:sp>
        <p:nvSpPr>
          <p:cNvPr id="56" name="矩形 55">
            <a:extLst>
              <a:ext uri="{FF2B5EF4-FFF2-40B4-BE49-F238E27FC236}">
                <a16:creationId xmlns:a16="http://schemas.microsoft.com/office/drawing/2014/main" id="{7557F6A8-A313-4BFD-A0A0-1839E5F8F78F}"/>
              </a:ext>
            </a:extLst>
          </p:cNvPr>
          <p:cNvSpPr/>
          <p:nvPr/>
        </p:nvSpPr>
        <p:spPr>
          <a:xfrm>
            <a:off x="731839" y="3806582"/>
            <a:ext cx="3261041" cy="2213848"/>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 name="矩形 56">
            <a:extLst>
              <a:ext uri="{FF2B5EF4-FFF2-40B4-BE49-F238E27FC236}">
                <a16:creationId xmlns:a16="http://schemas.microsoft.com/office/drawing/2014/main" id="{09177EDB-ECDD-42DA-BA97-CFA4F13354A6}"/>
              </a:ext>
            </a:extLst>
          </p:cNvPr>
          <p:cNvSpPr/>
          <p:nvPr/>
        </p:nvSpPr>
        <p:spPr>
          <a:xfrm>
            <a:off x="4465476" y="1330324"/>
            <a:ext cx="3261041" cy="2232025"/>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 name="矩形 57">
            <a:extLst>
              <a:ext uri="{FF2B5EF4-FFF2-40B4-BE49-F238E27FC236}">
                <a16:creationId xmlns:a16="http://schemas.microsoft.com/office/drawing/2014/main" id="{6E2A6565-9883-4E93-8995-8D0F4FF25BD6}"/>
              </a:ext>
            </a:extLst>
          </p:cNvPr>
          <p:cNvSpPr/>
          <p:nvPr/>
        </p:nvSpPr>
        <p:spPr>
          <a:xfrm>
            <a:off x="8235634" y="3806582"/>
            <a:ext cx="3261041" cy="2213848"/>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9" name="组合 58">
            <a:extLst>
              <a:ext uri="{FF2B5EF4-FFF2-40B4-BE49-F238E27FC236}">
                <a16:creationId xmlns:a16="http://schemas.microsoft.com/office/drawing/2014/main" id="{436844B8-DA7A-408F-AB81-23FA83CF3044}"/>
              </a:ext>
            </a:extLst>
          </p:cNvPr>
          <p:cNvGrpSpPr/>
          <p:nvPr/>
        </p:nvGrpSpPr>
        <p:grpSpPr>
          <a:xfrm>
            <a:off x="1112873" y="4345000"/>
            <a:ext cx="2498971" cy="1235769"/>
            <a:chOff x="3905106" y="2361290"/>
            <a:chExt cx="2498971" cy="1235769"/>
          </a:xfrm>
        </p:grpSpPr>
        <p:sp>
          <p:nvSpPr>
            <p:cNvPr id="60" name="文本框 59">
              <a:extLst>
                <a:ext uri="{FF2B5EF4-FFF2-40B4-BE49-F238E27FC236}">
                  <a16:creationId xmlns:a16="http://schemas.microsoft.com/office/drawing/2014/main" id="{2CA300EC-4F8A-4695-AABD-84859C341720}"/>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61" name="文本框 60">
              <a:extLst>
                <a:ext uri="{FF2B5EF4-FFF2-40B4-BE49-F238E27FC236}">
                  <a16:creationId xmlns:a16="http://schemas.microsoft.com/office/drawing/2014/main" id="{61792C23-0BF2-49B7-9945-17C0D4B3E693}"/>
                </a:ext>
              </a:extLst>
            </p:cNvPr>
            <p:cNvSpPr txBox="1"/>
            <p:nvPr/>
          </p:nvSpPr>
          <p:spPr>
            <a:xfrm>
              <a:off x="3905106" y="2690336"/>
              <a:ext cx="2498971"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单击此处添加文本单击此处添加文本单击此处添加文本单击此处单击此处</a:t>
              </a:r>
            </a:p>
          </p:txBody>
        </p:sp>
      </p:grpSp>
      <p:grpSp>
        <p:nvGrpSpPr>
          <p:cNvPr id="62" name="组合 61">
            <a:extLst>
              <a:ext uri="{FF2B5EF4-FFF2-40B4-BE49-F238E27FC236}">
                <a16:creationId xmlns:a16="http://schemas.microsoft.com/office/drawing/2014/main" id="{9A1CCC4E-615C-40CD-A567-A682A981A8B6}"/>
              </a:ext>
            </a:extLst>
          </p:cNvPr>
          <p:cNvGrpSpPr/>
          <p:nvPr/>
        </p:nvGrpSpPr>
        <p:grpSpPr>
          <a:xfrm>
            <a:off x="8616668" y="4328958"/>
            <a:ext cx="2498971" cy="1235769"/>
            <a:chOff x="3905106" y="2361290"/>
            <a:chExt cx="2498971" cy="1235769"/>
          </a:xfrm>
        </p:grpSpPr>
        <p:sp>
          <p:nvSpPr>
            <p:cNvPr id="63" name="文本框 62">
              <a:extLst>
                <a:ext uri="{FF2B5EF4-FFF2-40B4-BE49-F238E27FC236}">
                  <a16:creationId xmlns:a16="http://schemas.microsoft.com/office/drawing/2014/main" id="{37D8A7CE-9E1F-4CE4-ADFC-D002DD090E6A}"/>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64" name="文本框 63">
              <a:extLst>
                <a:ext uri="{FF2B5EF4-FFF2-40B4-BE49-F238E27FC236}">
                  <a16:creationId xmlns:a16="http://schemas.microsoft.com/office/drawing/2014/main" id="{09FC7FC5-FE27-4F76-AEF1-F0D58C7042A4}"/>
                </a:ext>
              </a:extLst>
            </p:cNvPr>
            <p:cNvSpPr txBox="1"/>
            <p:nvPr/>
          </p:nvSpPr>
          <p:spPr>
            <a:xfrm>
              <a:off x="3905106" y="2690336"/>
              <a:ext cx="2498971"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单击此处添加文本单击此处添加文本单击此处添加文本单击此处单击此处</a:t>
              </a:r>
            </a:p>
          </p:txBody>
        </p:sp>
      </p:grpSp>
      <p:grpSp>
        <p:nvGrpSpPr>
          <p:cNvPr id="65" name="组合 64">
            <a:extLst>
              <a:ext uri="{FF2B5EF4-FFF2-40B4-BE49-F238E27FC236}">
                <a16:creationId xmlns:a16="http://schemas.microsoft.com/office/drawing/2014/main" id="{BD97C5F3-89C6-4492-BEB8-CD4BA611FC0F}"/>
              </a:ext>
            </a:extLst>
          </p:cNvPr>
          <p:cNvGrpSpPr/>
          <p:nvPr/>
        </p:nvGrpSpPr>
        <p:grpSpPr>
          <a:xfrm>
            <a:off x="4846515" y="1875650"/>
            <a:ext cx="2498971" cy="1235769"/>
            <a:chOff x="3905106" y="2361290"/>
            <a:chExt cx="2498971" cy="1235769"/>
          </a:xfrm>
        </p:grpSpPr>
        <p:sp>
          <p:nvSpPr>
            <p:cNvPr id="66" name="文本框 65">
              <a:extLst>
                <a:ext uri="{FF2B5EF4-FFF2-40B4-BE49-F238E27FC236}">
                  <a16:creationId xmlns:a16="http://schemas.microsoft.com/office/drawing/2014/main" id="{4B12BDD9-11D8-47CF-91F1-0D0B0AB5DC71}"/>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67" name="文本框 66">
              <a:extLst>
                <a:ext uri="{FF2B5EF4-FFF2-40B4-BE49-F238E27FC236}">
                  <a16:creationId xmlns:a16="http://schemas.microsoft.com/office/drawing/2014/main" id="{235473DA-0837-4AFB-A65E-3F0F5E77AE0B}"/>
                </a:ext>
              </a:extLst>
            </p:cNvPr>
            <p:cNvSpPr txBox="1"/>
            <p:nvPr/>
          </p:nvSpPr>
          <p:spPr>
            <a:xfrm>
              <a:off x="3905106" y="2690336"/>
              <a:ext cx="2498971"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单击此处添加文本单击此处添加文本单击此处添加文本单击此处单击此处</a:t>
              </a:r>
            </a:p>
          </p:txBody>
        </p:sp>
      </p:grpSp>
    </p:spTree>
    <p:extLst>
      <p:ext uri="{BB962C8B-B14F-4D97-AF65-F5344CB8AC3E}">
        <p14:creationId xmlns:p14="http://schemas.microsoft.com/office/powerpoint/2010/main" val="419091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10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nodeType="withEffect">
                                  <p:stCondLst>
                                    <p:cond delay="30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3688500" y="2184596"/>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3452212"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研究方法</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a:extLst>
              <a:ext uri="{FF2B5EF4-FFF2-40B4-BE49-F238E27FC236}">
                <a16:creationId xmlns:a16="http://schemas.microsoft.com/office/drawing/2014/main" id="{4C9B050D-6789-4AA9-A526-56ECC8167D9A}"/>
              </a:ext>
            </a:extLst>
          </p:cNvPr>
          <p:cNvSpPr txBox="1"/>
          <p:nvPr/>
        </p:nvSpPr>
        <p:spPr>
          <a:xfrm>
            <a:off x="6345223"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成果展示</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8" name="文本框 47">
            <a:extLst>
              <a:ext uri="{FF2B5EF4-FFF2-40B4-BE49-F238E27FC236}">
                <a16:creationId xmlns:a16="http://schemas.microsoft.com/office/drawing/2014/main" id="{2AAA4CA5-B98F-4084-9D8B-791B4F288906}"/>
              </a:ext>
            </a:extLst>
          </p:cNvPr>
          <p:cNvSpPr txBox="1"/>
          <p:nvPr/>
        </p:nvSpPr>
        <p:spPr>
          <a:xfrm>
            <a:off x="9079669"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项目总结</a:t>
            </a: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CONTENTS</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570102" y="4428336"/>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研究背景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340103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75" name="标题 1">
            <a:extLst>
              <a:ext uri="{FF2B5EF4-FFF2-40B4-BE49-F238E27FC236}">
                <a16:creationId xmlns:a16="http://schemas.microsoft.com/office/drawing/2014/main" id="{938AE790-51FF-4D2D-9D30-24988EFE1C57}"/>
              </a:ext>
            </a:extLst>
          </p:cNvPr>
          <p:cNvSpPr txBox="1">
            <a:spLocks/>
          </p:cNvSpPr>
          <p:nvPr/>
        </p:nvSpPr>
        <p:spPr>
          <a:xfrm>
            <a:off x="644471" y="94306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Openpose</a:t>
            </a:r>
            <a:r>
              <a:rPr lang="zh-CN" altLang="en-US"/>
              <a:t>原理</a:t>
            </a:r>
            <a:endParaRPr lang="zh-CN" altLang="en-US" dirty="0"/>
          </a:p>
        </p:txBody>
      </p:sp>
      <p:sp>
        <p:nvSpPr>
          <p:cNvPr id="76" name="内容占位符 2">
            <a:extLst>
              <a:ext uri="{FF2B5EF4-FFF2-40B4-BE49-F238E27FC236}">
                <a16:creationId xmlns:a16="http://schemas.microsoft.com/office/drawing/2014/main" id="{2500EDA2-9FE8-4769-8103-FD6AC2EE4668}"/>
              </a:ext>
            </a:extLst>
          </p:cNvPr>
          <p:cNvSpPr txBox="1">
            <a:spLocks/>
          </p:cNvSpPr>
          <p:nvPr/>
        </p:nvSpPr>
        <p:spPr>
          <a:xfrm>
            <a:off x="644471" y="2403566"/>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openpose</a:t>
            </a:r>
            <a:r>
              <a:rPr lang="zh-CN" altLang="en-US"/>
              <a:t>是卡内基梅隆大学的一项开源项目，是一种效果很好的模型，通过在</a:t>
            </a:r>
            <a:r>
              <a:rPr lang="en-US" altLang="zh-CN"/>
              <a:t>caffe</a:t>
            </a:r>
            <a:r>
              <a:rPr lang="zh-CN" altLang="en-US"/>
              <a:t>框架下搭建的监督学习和神经网络来检测图片中人体各自的关节点位置。</a:t>
            </a:r>
            <a:endParaRPr lang="en-US" altLang="zh-CN"/>
          </a:p>
          <a:p>
            <a:r>
              <a:rPr lang="zh-CN" altLang="en-US"/>
              <a:t>为了实现人体姿势的识别检测，我们使用了目前该领域最流行的</a:t>
            </a:r>
            <a:r>
              <a:rPr lang="en-US" altLang="zh-CN"/>
              <a:t>openpose</a:t>
            </a:r>
            <a:r>
              <a:rPr lang="zh-CN" altLang="en-US"/>
              <a:t>模型，完成对画面中单人、多人的关节部位检测，再依据得到的身体关节部位，导入到决策树算法中，计算出该人是否在单手骑车，完成检测。</a:t>
            </a:r>
            <a:endParaRPr lang="en-US" altLang="zh-CN"/>
          </a:p>
          <a:p>
            <a:endParaRPr lang="zh-CN" altLang="en-US" dirty="0"/>
          </a:p>
        </p:txBody>
      </p:sp>
    </p:spTree>
    <p:extLst>
      <p:ext uri="{BB962C8B-B14F-4D97-AF65-F5344CB8AC3E}">
        <p14:creationId xmlns:p14="http://schemas.microsoft.com/office/powerpoint/2010/main" val="412531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lvl="0" algn="ctr">
                <a:defRPr/>
              </a:pPr>
              <a:r>
                <a:rPr lang="zh-CN" altLang="en-US" dirty="0">
                  <a:solidFill>
                    <a:srgbClr val="003F87"/>
                  </a:solidFill>
                </a:rPr>
                <a:t>项目总结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6" name="标题 1">
            <a:extLst>
              <a:ext uri="{FF2B5EF4-FFF2-40B4-BE49-F238E27FC236}">
                <a16:creationId xmlns:a16="http://schemas.microsoft.com/office/drawing/2014/main" id="{E36AFFA4-5C8C-49FE-827E-D8A550A36B9E}"/>
              </a:ext>
            </a:extLst>
          </p:cNvPr>
          <p:cNvSpPr txBox="1">
            <a:spLocks/>
          </p:cNvSpPr>
          <p:nvPr/>
        </p:nvSpPr>
        <p:spPr>
          <a:xfrm>
            <a:off x="791705" y="60708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err="1"/>
              <a:t>Openpose</a:t>
            </a:r>
            <a:r>
              <a:rPr lang="zh-CN" altLang="en-US" dirty="0"/>
              <a:t>流程：</a:t>
            </a:r>
          </a:p>
        </p:txBody>
      </p:sp>
      <p:sp>
        <p:nvSpPr>
          <p:cNvPr id="17" name="内容占位符 2">
            <a:extLst>
              <a:ext uri="{FF2B5EF4-FFF2-40B4-BE49-F238E27FC236}">
                <a16:creationId xmlns:a16="http://schemas.microsoft.com/office/drawing/2014/main" id="{850A0E30-1E0A-4783-962B-05104454359B}"/>
              </a:ext>
            </a:extLst>
          </p:cNvPr>
          <p:cNvSpPr txBox="1">
            <a:spLocks/>
          </p:cNvSpPr>
          <p:nvPr/>
        </p:nvSpPr>
        <p:spPr>
          <a:xfrm>
            <a:off x="659969" y="126013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预处理：首先输入一幅图像，经过</a:t>
            </a:r>
            <a:r>
              <a:rPr lang="en-US" altLang="zh-CN" dirty="0"/>
              <a:t>VGG19</a:t>
            </a:r>
            <a:r>
              <a:rPr lang="zh-CN" altLang="en-US" dirty="0"/>
              <a:t>的前</a:t>
            </a:r>
            <a:r>
              <a:rPr lang="en-US" altLang="zh-CN" dirty="0"/>
              <a:t>10</a:t>
            </a:r>
            <a:r>
              <a:rPr lang="zh-CN" altLang="en-US" dirty="0"/>
              <a:t>层进行初始化，并对图像进行微调</a:t>
            </a:r>
            <a:r>
              <a:rPr lang="en-US" altLang="zh-CN" dirty="0"/>
              <a:t>,</a:t>
            </a:r>
            <a:r>
              <a:rPr lang="zh-CN" altLang="en-US" dirty="0"/>
              <a:t>之后采用</a:t>
            </a:r>
            <a:r>
              <a:rPr lang="en-US" altLang="zh-CN" dirty="0"/>
              <a:t>VGG pre-train network</a:t>
            </a:r>
            <a:r>
              <a:rPr lang="zh-CN" altLang="en-US" dirty="0"/>
              <a:t>的框架一步步提取特征，分别得到</a:t>
            </a:r>
            <a:r>
              <a:rPr lang="en-US" altLang="zh-CN" dirty="0"/>
              <a:t>part confidence maps</a:t>
            </a:r>
            <a:r>
              <a:rPr lang="zh-CN" altLang="en-US" dirty="0"/>
              <a:t>和</a:t>
            </a:r>
            <a:r>
              <a:rPr lang="en-US" altLang="zh-CN" dirty="0"/>
              <a:t>part affinity fields</a:t>
            </a:r>
          </a:p>
          <a:p>
            <a:r>
              <a:rPr lang="zh-CN" altLang="en-US" dirty="0"/>
              <a:t>输入：我们第一次输入得是一张与处理过的</a:t>
            </a:r>
            <a:r>
              <a:rPr lang="en-US" altLang="zh-CN" dirty="0"/>
              <a:t>feature map,</a:t>
            </a:r>
            <a:r>
              <a:rPr lang="zh-CN" altLang="en-US" dirty="0"/>
              <a:t>经过两个结构相同的</a:t>
            </a:r>
            <a:r>
              <a:rPr lang="en-US" altLang="zh-CN" dirty="0"/>
              <a:t>CNN</a:t>
            </a:r>
            <a:r>
              <a:rPr lang="zh-CN" altLang="en-US" dirty="0"/>
              <a:t>分别得到一组检测置信度图和一组亲和度向量图，之后，再将上一阶段预测的图与特征图输入到下一个</a:t>
            </a:r>
            <a:r>
              <a:rPr lang="en-US" altLang="zh-CN" dirty="0"/>
              <a:t>CNN</a:t>
            </a:r>
            <a:r>
              <a:rPr lang="zh-CN" altLang="en-US" dirty="0"/>
              <a:t>中得到新的预测图，并在每次之后使用</a:t>
            </a:r>
            <a:r>
              <a:rPr lang="en-US" altLang="zh-CN" dirty="0"/>
              <a:t>L2</a:t>
            </a:r>
            <a:r>
              <a:rPr lang="zh-CN" altLang="en-US" dirty="0"/>
              <a:t>正则化计算</a:t>
            </a:r>
            <a:r>
              <a:rPr lang="en-US" altLang="zh-CN" dirty="0"/>
              <a:t>loss</a:t>
            </a:r>
            <a:r>
              <a:rPr lang="zh-CN" altLang="en-US" dirty="0"/>
              <a:t>，加快收敛速度</a:t>
            </a:r>
            <a:endParaRPr lang="en-US" altLang="zh-CN" dirty="0"/>
          </a:p>
          <a:p>
            <a:endParaRPr lang="en-US" altLang="zh-CN" dirty="0"/>
          </a:p>
        </p:txBody>
      </p:sp>
      <p:pic>
        <p:nvPicPr>
          <p:cNvPr id="18" name="图片 17">
            <a:extLst>
              <a:ext uri="{FF2B5EF4-FFF2-40B4-BE49-F238E27FC236}">
                <a16:creationId xmlns:a16="http://schemas.microsoft.com/office/drawing/2014/main" id="{CF19D885-0A76-43BC-ABAE-38763859F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0809" y="4641309"/>
            <a:ext cx="3385158" cy="2245042"/>
          </a:xfrm>
          <a:prstGeom prst="rect">
            <a:avLst/>
          </a:prstGeom>
        </p:spPr>
      </p:pic>
      <p:pic>
        <p:nvPicPr>
          <p:cNvPr id="19" name="图片 18">
            <a:extLst>
              <a:ext uri="{FF2B5EF4-FFF2-40B4-BE49-F238E27FC236}">
                <a16:creationId xmlns:a16="http://schemas.microsoft.com/office/drawing/2014/main" id="{4857573A-F818-4EEB-A926-92B4003858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7769" y="4622349"/>
            <a:ext cx="4427604" cy="2202371"/>
          </a:xfrm>
          <a:prstGeom prst="rect">
            <a:avLst/>
          </a:prstGeom>
        </p:spPr>
      </p:pic>
    </p:spTree>
    <p:extLst>
      <p:ext uri="{BB962C8B-B14F-4D97-AF65-F5344CB8AC3E}">
        <p14:creationId xmlns:p14="http://schemas.microsoft.com/office/powerpoint/2010/main" val="232915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TotalTime>
  <Words>2003</Words>
  <Application>Microsoft Office PowerPoint</Application>
  <PresentationFormat>宽屏</PresentationFormat>
  <Paragraphs>246</Paragraphs>
  <Slides>27</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Lato Regular</vt:lpstr>
      <vt:lpstr>Open Sans</vt:lpstr>
      <vt:lpstr>微软雅黑</vt:lpstr>
      <vt:lpstr>微软雅黑 Light</vt:lpstr>
      <vt:lpstr>等线</vt:lpstr>
      <vt:lpstr>Arial</vt:lpstr>
      <vt:lpstr>Calibri Light</vt:lpstr>
      <vt:lpstr>Segoe UI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Zhang_yc</cp:lastModifiedBy>
  <cp:revision>68</cp:revision>
  <dcterms:created xsi:type="dcterms:W3CDTF">2018-09-30T02:27:57Z</dcterms:created>
  <dcterms:modified xsi:type="dcterms:W3CDTF">2021-11-05T06:13:53Z</dcterms:modified>
</cp:coreProperties>
</file>